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72"/>
  </p:normalViewPr>
  <p:slideViewPr>
    <p:cSldViewPr snapToGrid="0" snapToObjects="1">
      <p:cViewPr varScale="1">
        <p:scale>
          <a:sx n="112" d="100"/>
          <a:sy n="112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1B2EF-B2D0-4614-B27B-7C7CB3BADE8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DE30D58-7B24-4BE7-819A-660596C5DD1C}">
      <dgm:prSet/>
      <dgm:spPr/>
      <dgm:t>
        <a:bodyPr/>
        <a:lstStyle/>
        <a:p>
          <a:r>
            <a:rPr lang="en-US"/>
            <a:t>Client should provide documents, evaluations, IEP’s or 504 Plans.</a:t>
          </a:r>
        </a:p>
      </dgm:t>
    </dgm:pt>
    <dgm:pt modelId="{DA59E032-880B-4010-96E8-A1E78D49DEB2}" type="parTrans" cxnId="{FADB9C11-F357-474F-A893-0FE07790C522}">
      <dgm:prSet/>
      <dgm:spPr/>
      <dgm:t>
        <a:bodyPr/>
        <a:lstStyle/>
        <a:p>
          <a:endParaRPr lang="en-US"/>
        </a:p>
      </dgm:t>
    </dgm:pt>
    <dgm:pt modelId="{D5CDCD83-CFA7-4410-B6C7-B436D3E217E5}" type="sibTrans" cxnId="{FADB9C11-F357-474F-A893-0FE07790C522}">
      <dgm:prSet/>
      <dgm:spPr/>
      <dgm:t>
        <a:bodyPr/>
        <a:lstStyle/>
        <a:p>
          <a:endParaRPr lang="en-US"/>
        </a:p>
      </dgm:t>
    </dgm:pt>
    <dgm:pt modelId="{33F9CFF3-E42F-4BB6-9B51-99C5386A751F}">
      <dgm:prSet/>
      <dgm:spPr/>
      <dgm:t>
        <a:bodyPr/>
        <a:lstStyle/>
        <a:p>
          <a:r>
            <a:rPr lang="en-US"/>
            <a:t>Treatment summary </a:t>
          </a:r>
        </a:p>
      </dgm:t>
    </dgm:pt>
    <dgm:pt modelId="{ABB400D2-5D84-4E01-9ABC-BF388174A8DD}" type="parTrans" cxnId="{DEA55931-13EA-4495-A752-D5C38F9B5427}">
      <dgm:prSet/>
      <dgm:spPr/>
      <dgm:t>
        <a:bodyPr/>
        <a:lstStyle/>
        <a:p>
          <a:endParaRPr lang="en-US"/>
        </a:p>
      </dgm:t>
    </dgm:pt>
    <dgm:pt modelId="{1248DA9A-033C-406E-9F4D-C3ACD09F7AB7}" type="sibTrans" cxnId="{DEA55931-13EA-4495-A752-D5C38F9B5427}">
      <dgm:prSet/>
      <dgm:spPr/>
      <dgm:t>
        <a:bodyPr/>
        <a:lstStyle/>
        <a:p>
          <a:endParaRPr lang="en-US"/>
        </a:p>
      </dgm:t>
    </dgm:pt>
    <dgm:pt modelId="{A75D132A-C20C-4831-A8CF-0DFE78A3B7E1}">
      <dgm:prSet/>
      <dgm:spPr/>
      <dgm:t>
        <a:bodyPr/>
        <a:lstStyle/>
        <a:p>
          <a:r>
            <a:rPr lang="en-US"/>
            <a:t>School reports </a:t>
          </a:r>
        </a:p>
      </dgm:t>
    </dgm:pt>
    <dgm:pt modelId="{C8CDF405-ED42-4A27-9E58-B2FD09BA5857}" type="parTrans" cxnId="{71FF1554-6D55-4481-A08E-61D146F0F8A9}">
      <dgm:prSet/>
      <dgm:spPr/>
      <dgm:t>
        <a:bodyPr/>
        <a:lstStyle/>
        <a:p>
          <a:endParaRPr lang="en-US"/>
        </a:p>
      </dgm:t>
    </dgm:pt>
    <dgm:pt modelId="{3EC41843-E3CD-42CC-88DD-D032B43DF1B1}" type="sibTrans" cxnId="{71FF1554-6D55-4481-A08E-61D146F0F8A9}">
      <dgm:prSet/>
      <dgm:spPr/>
      <dgm:t>
        <a:bodyPr/>
        <a:lstStyle/>
        <a:p>
          <a:endParaRPr lang="en-US"/>
        </a:p>
      </dgm:t>
    </dgm:pt>
    <dgm:pt modelId="{52E33419-713A-4DAA-966D-AFC960AA0D29}">
      <dgm:prSet/>
      <dgm:spPr/>
      <dgm:t>
        <a:bodyPr/>
        <a:lstStyle/>
        <a:p>
          <a:r>
            <a:rPr lang="en-US"/>
            <a:t>A schedule of the child’s day and week</a:t>
          </a:r>
        </a:p>
      </dgm:t>
    </dgm:pt>
    <dgm:pt modelId="{ACC41E19-25E2-48CC-A9CD-E34D20770F99}" type="parTrans" cxnId="{B93CBE81-04CF-424E-832E-497DF4886EBF}">
      <dgm:prSet/>
      <dgm:spPr/>
      <dgm:t>
        <a:bodyPr/>
        <a:lstStyle/>
        <a:p>
          <a:endParaRPr lang="en-US"/>
        </a:p>
      </dgm:t>
    </dgm:pt>
    <dgm:pt modelId="{EA3DB25D-5685-4E0C-9DF4-4935B4F1E1E6}" type="sibTrans" cxnId="{B93CBE81-04CF-424E-832E-497DF4886EBF}">
      <dgm:prSet/>
      <dgm:spPr/>
      <dgm:t>
        <a:bodyPr/>
        <a:lstStyle/>
        <a:p>
          <a:endParaRPr lang="en-US"/>
        </a:p>
      </dgm:t>
    </dgm:pt>
    <dgm:pt modelId="{ADA8CD20-2DA3-48BA-A289-3A96B372DA30}">
      <dgm:prSet/>
      <dgm:spPr/>
      <dgm:t>
        <a:bodyPr/>
        <a:lstStyle/>
        <a:p>
          <a:r>
            <a:rPr lang="en-US"/>
            <a:t>Impact on other siblings</a:t>
          </a:r>
        </a:p>
      </dgm:t>
    </dgm:pt>
    <dgm:pt modelId="{FA08C5B4-639B-42EE-89A5-0F74015528DD}" type="parTrans" cxnId="{85C988D3-8B3A-4EBD-98D2-77C4DD423663}">
      <dgm:prSet/>
      <dgm:spPr/>
      <dgm:t>
        <a:bodyPr/>
        <a:lstStyle/>
        <a:p>
          <a:endParaRPr lang="en-US"/>
        </a:p>
      </dgm:t>
    </dgm:pt>
    <dgm:pt modelId="{63FA67F0-E0D7-43B8-B98B-D2BF3071E83B}" type="sibTrans" cxnId="{85C988D3-8B3A-4EBD-98D2-77C4DD423663}">
      <dgm:prSet/>
      <dgm:spPr/>
      <dgm:t>
        <a:bodyPr/>
        <a:lstStyle/>
        <a:p>
          <a:endParaRPr lang="en-US"/>
        </a:p>
      </dgm:t>
    </dgm:pt>
    <dgm:pt modelId="{8ACBF8EF-1FDF-44BD-B8A5-D6E91C85AF43}">
      <dgm:prSet/>
      <dgm:spPr/>
      <dgm:t>
        <a:bodyPr/>
        <a:lstStyle/>
        <a:p>
          <a:r>
            <a:rPr lang="en-US"/>
            <a:t>Caregiving history</a:t>
          </a:r>
        </a:p>
      </dgm:t>
    </dgm:pt>
    <dgm:pt modelId="{05ECF91C-D8D2-40C2-8D0B-E76211340C80}" type="parTrans" cxnId="{656457A9-81DE-4FE0-9FDA-F732B01C8AEA}">
      <dgm:prSet/>
      <dgm:spPr/>
      <dgm:t>
        <a:bodyPr/>
        <a:lstStyle/>
        <a:p>
          <a:endParaRPr lang="en-US"/>
        </a:p>
      </dgm:t>
    </dgm:pt>
    <dgm:pt modelId="{1AA9D65B-28B3-4B16-BAC6-C0068C35545D}" type="sibTrans" cxnId="{656457A9-81DE-4FE0-9FDA-F732B01C8AEA}">
      <dgm:prSet/>
      <dgm:spPr/>
      <dgm:t>
        <a:bodyPr/>
        <a:lstStyle/>
        <a:p>
          <a:endParaRPr lang="en-US"/>
        </a:p>
      </dgm:t>
    </dgm:pt>
    <dgm:pt modelId="{387D3FC2-CBF0-1B43-B065-2BA0E63095DB}" type="pres">
      <dgm:prSet presAssocID="{6541B2EF-B2D0-4614-B27B-7C7CB3BADE8D}" presName="linear" presStyleCnt="0">
        <dgm:presLayoutVars>
          <dgm:animLvl val="lvl"/>
          <dgm:resizeHandles val="exact"/>
        </dgm:presLayoutVars>
      </dgm:prSet>
      <dgm:spPr/>
    </dgm:pt>
    <dgm:pt modelId="{D16D2C81-04A8-9A42-99F0-DB92ADB5F145}" type="pres">
      <dgm:prSet presAssocID="{7DE30D58-7B24-4BE7-819A-660596C5DD1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6C56594-4647-6441-BF40-ABDB76069F88}" type="pres">
      <dgm:prSet presAssocID="{D5CDCD83-CFA7-4410-B6C7-B436D3E217E5}" presName="spacer" presStyleCnt="0"/>
      <dgm:spPr/>
    </dgm:pt>
    <dgm:pt modelId="{8BE7BCD3-451C-9940-A290-3F2F4DD6CC99}" type="pres">
      <dgm:prSet presAssocID="{33F9CFF3-E42F-4BB6-9B51-99C5386A751F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374F401-0990-E341-8E30-923F57BC70CF}" type="pres">
      <dgm:prSet presAssocID="{1248DA9A-033C-406E-9F4D-C3ACD09F7AB7}" presName="spacer" presStyleCnt="0"/>
      <dgm:spPr/>
    </dgm:pt>
    <dgm:pt modelId="{E7CEFA81-9052-0E4F-802E-9E24ABEE5ACD}" type="pres">
      <dgm:prSet presAssocID="{A75D132A-C20C-4831-A8CF-0DFE78A3B7E1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F462C22-BF15-5047-8F87-6E0CA70C357F}" type="pres">
      <dgm:prSet presAssocID="{3EC41843-E3CD-42CC-88DD-D032B43DF1B1}" presName="spacer" presStyleCnt="0"/>
      <dgm:spPr/>
    </dgm:pt>
    <dgm:pt modelId="{8D501049-3215-7544-8497-43B91DE36AA1}" type="pres">
      <dgm:prSet presAssocID="{52E33419-713A-4DAA-966D-AFC960AA0D2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6C1E7493-7102-9D45-B6BA-AAC8FBF09E6D}" type="pres">
      <dgm:prSet presAssocID="{EA3DB25D-5685-4E0C-9DF4-4935B4F1E1E6}" presName="spacer" presStyleCnt="0"/>
      <dgm:spPr/>
    </dgm:pt>
    <dgm:pt modelId="{52A0D71A-8AD8-5B47-8525-F59DDAB6538F}" type="pres">
      <dgm:prSet presAssocID="{ADA8CD20-2DA3-48BA-A289-3A96B372DA3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BE4A1BE8-F939-7E46-840E-34055CC1203E}" type="pres">
      <dgm:prSet presAssocID="{63FA67F0-E0D7-43B8-B98B-D2BF3071E83B}" presName="spacer" presStyleCnt="0"/>
      <dgm:spPr/>
    </dgm:pt>
    <dgm:pt modelId="{4111492A-DA6C-944B-A3B2-1F5D9F63B6A9}" type="pres">
      <dgm:prSet presAssocID="{8ACBF8EF-1FDF-44BD-B8A5-D6E91C85AF43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1CEED06-3019-B346-9060-5C49FC4B4992}" type="presOf" srcId="{33F9CFF3-E42F-4BB6-9B51-99C5386A751F}" destId="{8BE7BCD3-451C-9940-A290-3F2F4DD6CC99}" srcOrd="0" destOrd="0" presId="urn:microsoft.com/office/officeart/2005/8/layout/vList2"/>
    <dgm:cxn modelId="{FADB9C11-F357-474F-A893-0FE07790C522}" srcId="{6541B2EF-B2D0-4614-B27B-7C7CB3BADE8D}" destId="{7DE30D58-7B24-4BE7-819A-660596C5DD1C}" srcOrd="0" destOrd="0" parTransId="{DA59E032-880B-4010-96E8-A1E78D49DEB2}" sibTransId="{D5CDCD83-CFA7-4410-B6C7-B436D3E217E5}"/>
    <dgm:cxn modelId="{DEA55931-13EA-4495-A752-D5C38F9B5427}" srcId="{6541B2EF-B2D0-4614-B27B-7C7CB3BADE8D}" destId="{33F9CFF3-E42F-4BB6-9B51-99C5386A751F}" srcOrd="1" destOrd="0" parTransId="{ABB400D2-5D84-4E01-9ABC-BF388174A8DD}" sibTransId="{1248DA9A-033C-406E-9F4D-C3ACD09F7AB7}"/>
    <dgm:cxn modelId="{E9853149-80CD-DD49-BBDE-60DE347ED29B}" type="presOf" srcId="{8ACBF8EF-1FDF-44BD-B8A5-D6E91C85AF43}" destId="{4111492A-DA6C-944B-A3B2-1F5D9F63B6A9}" srcOrd="0" destOrd="0" presId="urn:microsoft.com/office/officeart/2005/8/layout/vList2"/>
    <dgm:cxn modelId="{71FF1554-6D55-4481-A08E-61D146F0F8A9}" srcId="{6541B2EF-B2D0-4614-B27B-7C7CB3BADE8D}" destId="{A75D132A-C20C-4831-A8CF-0DFE78A3B7E1}" srcOrd="2" destOrd="0" parTransId="{C8CDF405-ED42-4A27-9E58-B2FD09BA5857}" sibTransId="{3EC41843-E3CD-42CC-88DD-D032B43DF1B1}"/>
    <dgm:cxn modelId="{EDFC785D-B4E4-7F4F-992A-FA6D4AC5B4F2}" type="presOf" srcId="{A75D132A-C20C-4831-A8CF-0DFE78A3B7E1}" destId="{E7CEFA81-9052-0E4F-802E-9E24ABEE5ACD}" srcOrd="0" destOrd="0" presId="urn:microsoft.com/office/officeart/2005/8/layout/vList2"/>
    <dgm:cxn modelId="{2594FB70-4F03-FE48-9FA8-70C840C76AF1}" type="presOf" srcId="{6541B2EF-B2D0-4614-B27B-7C7CB3BADE8D}" destId="{387D3FC2-CBF0-1B43-B065-2BA0E63095DB}" srcOrd="0" destOrd="0" presId="urn:microsoft.com/office/officeart/2005/8/layout/vList2"/>
    <dgm:cxn modelId="{B93CBE81-04CF-424E-832E-497DF4886EBF}" srcId="{6541B2EF-B2D0-4614-B27B-7C7CB3BADE8D}" destId="{52E33419-713A-4DAA-966D-AFC960AA0D29}" srcOrd="3" destOrd="0" parTransId="{ACC41E19-25E2-48CC-A9CD-E34D20770F99}" sibTransId="{EA3DB25D-5685-4E0C-9DF4-4935B4F1E1E6}"/>
    <dgm:cxn modelId="{459C5D8F-9B14-8B42-8587-3218DAF07001}" type="presOf" srcId="{ADA8CD20-2DA3-48BA-A289-3A96B372DA30}" destId="{52A0D71A-8AD8-5B47-8525-F59DDAB6538F}" srcOrd="0" destOrd="0" presId="urn:microsoft.com/office/officeart/2005/8/layout/vList2"/>
    <dgm:cxn modelId="{FF99C790-D972-CA47-A05D-50CD355078A5}" type="presOf" srcId="{7DE30D58-7B24-4BE7-819A-660596C5DD1C}" destId="{D16D2C81-04A8-9A42-99F0-DB92ADB5F145}" srcOrd="0" destOrd="0" presId="urn:microsoft.com/office/officeart/2005/8/layout/vList2"/>
    <dgm:cxn modelId="{656457A9-81DE-4FE0-9FDA-F732B01C8AEA}" srcId="{6541B2EF-B2D0-4614-B27B-7C7CB3BADE8D}" destId="{8ACBF8EF-1FDF-44BD-B8A5-D6E91C85AF43}" srcOrd="5" destOrd="0" parTransId="{05ECF91C-D8D2-40C2-8D0B-E76211340C80}" sibTransId="{1AA9D65B-28B3-4B16-BAC6-C0068C35545D}"/>
    <dgm:cxn modelId="{1C1941B0-41D6-DA49-81EF-44D35AA8AF22}" type="presOf" srcId="{52E33419-713A-4DAA-966D-AFC960AA0D29}" destId="{8D501049-3215-7544-8497-43B91DE36AA1}" srcOrd="0" destOrd="0" presId="urn:microsoft.com/office/officeart/2005/8/layout/vList2"/>
    <dgm:cxn modelId="{85C988D3-8B3A-4EBD-98D2-77C4DD423663}" srcId="{6541B2EF-B2D0-4614-B27B-7C7CB3BADE8D}" destId="{ADA8CD20-2DA3-48BA-A289-3A96B372DA30}" srcOrd="4" destOrd="0" parTransId="{FA08C5B4-639B-42EE-89A5-0F74015528DD}" sibTransId="{63FA67F0-E0D7-43B8-B98B-D2BF3071E83B}"/>
    <dgm:cxn modelId="{1B7CFF85-5A42-F545-9B43-53FFE1803B7E}" type="presParOf" srcId="{387D3FC2-CBF0-1B43-B065-2BA0E63095DB}" destId="{D16D2C81-04A8-9A42-99F0-DB92ADB5F145}" srcOrd="0" destOrd="0" presId="urn:microsoft.com/office/officeart/2005/8/layout/vList2"/>
    <dgm:cxn modelId="{F8A8A673-0EA4-AD44-8614-ED561F01A4AC}" type="presParOf" srcId="{387D3FC2-CBF0-1B43-B065-2BA0E63095DB}" destId="{86C56594-4647-6441-BF40-ABDB76069F88}" srcOrd="1" destOrd="0" presId="urn:microsoft.com/office/officeart/2005/8/layout/vList2"/>
    <dgm:cxn modelId="{7B94F973-BD81-1E42-87B1-F079A300E18A}" type="presParOf" srcId="{387D3FC2-CBF0-1B43-B065-2BA0E63095DB}" destId="{8BE7BCD3-451C-9940-A290-3F2F4DD6CC99}" srcOrd="2" destOrd="0" presId="urn:microsoft.com/office/officeart/2005/8/layout/vList2"/>
    <dgm:cxn modelId="{10796946-350C-D044-9E40-01E172C66C0E}" type="presParOf" srcId="{387D3FC2-CBF0-1B43-B065-2BA0E63095DB}" destId="{6374F401-0990-E341-8E30-923F57BC70CF}" srcOrd="3" destOrd="0" presId="urn:microsoft.com/office/officeart/2005/8/layout/vList2"/>
    <dgm:cxn modelId="{7D18FC78-4F5D-6D40-A339-5973E37941E6}" type="presParOf" srcId="{387D3FC2-CBF0-1B43-B065-2BA0E63095DB}" destId="{E7CEFA81-9052-0E4F-802E-9E24ABEE5ACD}" srcOrd="4" destOrd="0" presId="urn:microsoft.com/office/officeart/2005/8/layout/vList2"/>
    <dgm:cxn modelId="{F4F3D768-5812-8741-94C6-097E214EB98F}" type="presParOf" srcId="{387D3FC2-CBF0-1B43-B065-2BA0E63095DB}" destId="{EF462C22-BF15-5047-8F87-6E0CA70C357F}" srcOrd="5" destOrd="0" presId="urn:microsoft.com/office/officeart/2005/8/layout/vList2"/>
    <dgm:cxn modelId="{2A900C9C-EE39-5E4A-BA5D-C67A5F1755B0}" type="presParOf" srcId="{387D3FC2-CBF0-1B43-B065-2BA0E63095DB}" destId="{8D501049-3215-7544-8497-43B91DE36AA1}" srcOrd="6" destOrd="0" presId="urn:microsoft.com/office/officeart/2005/8/layout/vList2"/>
    <dgm:cxn modelId="{D779464A-19B7-9B44-986E-74D8C3E9CFE4}" type="presParOf" srcId="{387D3FC2-CBF0-1B43-B065-2BA0E63095DB}" destId="{6C1E7493-7102-9D45-B6BA-AAC8FBF09E6D}" srcOrd="7" destOrd="0" presId="urn:microsoft.com/office/officeart/2005/8/layout/vList2"/>
    <dgm:cxn modelId="{BA0E6964-FFB4-684D-AA40-2D41CAFBA575}" type="presParOf" srcId="{387D3FC2-CBF0-1B43-B065-2BA0E63095DB}" destId="{52A0D71A-8AD8-5B47-8525-F59DDAB6538F}" srcOrd="8" destOrd="0" presId="urn:microsoft.com/office/officeart/2005/8/layout/vList2"/>
    <dgm:cxn modelId="{0C6D2891-072B-4947-B657-7024F04B9707}" type="presParOf" srcId="{387D3FC2-CBF0-1B43-B065-2BA0E63095DB}" destId="{BE4A1BE8-F939-7E46-840E-34055CC1203E}" srcOrd="9" destOrd="0" presId="urn:microsoft.com/office/officeart/2005/8/layout/vList2"/>
    <dgm:cxn modelId="{52DAC89D-C2BA-5848-A3AE-4A84852BB0AC}" type="presParOf" srcId="{387D3FC2-CBF0-1B43-B065-2BA0E63095DB}" destId="{4111492A-DA6C-944B-A3B2-1F5D9F63B6A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4A4227-AAE5-4D56-A0A1-5A07223CD191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A841D9E-5851-4E8F-8B6B-5F0789BEB893}">
      <dgm:prSet/>
      <dgm:spPr/>
      <dgm:t>
        <a:bodyPr/>
        <a:lstStyle/>
        <a:p>
          <a:r>
            <a:rPr lang="en-US"/>
            <a:t>Ideal if both parents can be involved equally in decision-making on education and medical.</a:t>
          </a:r>
        </a:p>
      </dgm:t>
    </dgm:pt>
    <dgm:pt modelId="{AE0C63F0-6323-404E-817A-43D7D5CB636F}" type="parTrans" cxnId="{7564FA90-6D55-443F-9430-E1BC2201038B}">
      <dgm:prSet/>
      <dgm:spPr/>
      <dgm:t>
        <a:bodyPr/>
        <a:lstStyle/>
        <a:p>
          <a:endParaRPr lang="en-US"/>
        </a:p>
      </dgm:t>
    </dgm:pt>
    <dgm:pt modelId="{9DEA27A0-55E5-4AFD-A1C6-5F2C0B49F864}" type="sibTrans" cxnId="{7564FA90-6D55-443F-9430-E1BC2201038B}">
      <dgm:prSet/>
      <dgm:spPr/>
      <dgm:t>
        <a:bodyPr/>
        <a:lstStyle/>
        <a:p>
          <a:endParaRPr lang="en-US"/>
        </a:p>
      </dgm:t>
    </dgm:pt>
    <dgm:pt modelId="{124802EB-11C8-47B0-81FE-9A03383C28E2}">
      <dgm:prSet/>
      <dgm:spPr/>
      <dgm:t>
        <a:bodyPr/>
        <a:lstStyle/>
        <a:p>
          <a:r>
            <a:rPr lang="en-US"/>
            <a:t>If one parent is allocated educational and medical decision-making this limits the other parents’ active participation in school and medical.</a:t>
          </a:r>
        </a:p>
      </dgm:t>
    </dgm:pt>
    <dgm:pt modelId="{3465495C-101E-4F83-9AD8-9A1991ED07A1}" type="parTrans" cxnId="{364C1AEB-90F1-4422-B1E9-9C554E057C66}">
      <dgm:prSet/>
      <dgm:spPr/>
      <dgm:t>
        <a:bodyPr/>
        <a:lstStyle/>
        <a:p>
          <a:endParaRPr lang="en-US"/>
        </a:p>
      </dgm:t>
    </dgm:pt>
    <dgm:pt modelId="{98D54DAD-0EF0-4047-9425-277BD52C863B}" type="sibTrans" cxnId="{364C1AEB-90F1-4422-B1E9-9C554E057C66}">
      <dgm:prSet/>
      <dgm:spPr/>
      <dgm:t>
        <a:bodyPr/>
        <a:lstStyle/>
        <a:p>
          <a:endParaRPr lang="en-US"/>
        </a:p>
      </dgm:t>
    </dgm:pt>
    <dgm:pt modelId="{21DC807C-ED8B-5946-93B2-10E0661630EB}" type="pres">
      <dgm:prSet presAssocID="{D94A4227-AAE5-4D56-A0A1-5A07223CD191}" presName="linear" presStyleCnt="0">
        <dgm:presLayoutVars>
          <dgm:animLvl val="lvl"/>
          <dgm:resizeHandles val="exact"/>
        </dgm:presLayoutVars>
      </dgm:prSet>
      <dgm:spPr/>
    </dgm:pt>
    <dgm:pt modelId="{F9678EBB-9AE0-8147-B8F3-A4C71786C429}" type="pres">
      <dgm:prSet presAssocID="{BA841D9E-5851-4E8F-8B6B-5F0789BEB89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64E7B3E-F956-F541-9B15-0E58D3CB6B5D}" type="pres">
      <dgm:prSet presAssocID="{9DEA27A0-55E5-4AFD-A1C6-5F2C0B49F864}" presName="spacer" presStyleCnt="0"/>
      <dgm:spPr/>
    </dgm:pt>
    <dgm:pt modelId="{A5D25EDA-0687-4743-97C2-56FCCBFBC274}" type="pres">
      <dgm:prSet presAssocID="{124802EB-11C8-47B0-81FE-9A03383C28E2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6922133-EDC9-8A4F-9227-CA3BE9CB586F}" type="presOf" srcId="{D94A4227-AAE5-4D56-A0A1-5A07223CD191}" destId="{21DC807C-ED8B-5946-93B2-10E0661630EB}" srcOrd="0" destOrd="0" presId="urn:microsoft.com/office/officeart/2005/8/layout/vList2"/>
    <dgm:cxn modelId="{59E0934C-0ADF-A943-B430-22491951B573}" type="presOf" srcId="{124802EB-11C8-47B0-81FE-9A03383C28E2}" destId="{A5D25EDA-0687-4743-97C2-56FCCBFBC274}" srcOrd="0" destOrd="0" presId="urn:microsoft.com/office/officeart/2005/8/layout/vList2"/>
    <dgm:cxn modelId="{7564FA90-6D55-443F-9430-E1BC2201038B}" srcId="{D94A4227-AAE5-4D56-A0A1-5A07223CD191}" destId="{BA841D9E-5851-4E8F-8B6B-5F0789BEB893}" srcOrd="0" destOrd="0" parTransId="{AE0C63F0-6323-404E-817A-43D7D5CB636F}" sibTransId="{9DEA27A0-55E5-4AFD-A1C6-5F2C0B49F864}"/>
    <dgm:cxn modelId="{1E742DC7-C52E-934F-B481-ABE67F9234F8}" type="presOf" srcId="{BA841D9E-5851-4E8F-8B6B-5F0789BEB893}" destId="{F9678EBB-9AE0-8147-B8F3-A4C71786C429}" srcOrd="0" destOrd="0" presId="urn:microsoft.com/office/officeart/2005/8/layout/vList2"/>
    <dgm:cxn modelId="{364C1AEB-90F1-4422-B1E9-9C554E057C66}" srcId="{D94A4227-AAE5-4D56-A0A1-5A07223CD191}" destId="{124802EB-11C8-47B0-81FE-9A03383C28E2}" srcOrd="1" destOrd="0" parTransId="{3465495C-101E-4F83-9AD8-9A1991ED07A1}" sibTransId="{98D54DAD-0EF0-4047-9425-277BD52C863B}"/>
    <dgm:cxn modelId="{3F850FBF-3D41-C044-A4A7-112A134E9D61}" type="presParOf" srcId="{21DC807C-ED8B-5946-93B2-10E0661630EB}" destId="{F9678EBB-9AE0-8147-B8F3-A4C71786C429}" srcOrd="0" destOrd="0" presId="urn:microsoft.com/office/officeart/2005/8/layout/vList2"/>
    <dgm:cxn modelId="{CAB56A18-A056-8341-A5CB-4D53B9F261B9}" type="presParOf" srcId="{21DC807C-ED8B-5946-93B2-10E0661630EB}" destId="{764E7B3E-F956-F541-9B15-0E58D3CB6B5D}" srcOrd="1" destOrd="0" presId="urn:microsoft.com/office/officeart/2005/8/layout/vList2"/>
    <dgm:cxn modelId="{2CF39864-B02B-E24F-9422-45930C8F7F17}" type="presParOf" srcId="{21DC807C-ED8B-5946-93B2-10E0661630EB}" destId="{A5D25EDA-0687-4743-97C2-56FCCBFBC27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6D2C81-04A8-9A42-99F0-DB92ADB5F145}">
      <dsp:nvSpPr>
        <dsp:cNvPr id="0" name=""/>
        <dsp:cNvSpPr/>
      </dsp:nvSpPr>
      <dsp:spPr>
        <a:xfrm>
          <a:off x="0" y="80951"/>
          <a:ext cx="5710450" cy="8108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Client should provide documents, evaluations, IEP’s or 504 Plans.</a:t>
          </a:r>
        </a:p>
      </dsp:txBody>
      <dsp:txXfrm>
        <a:off x="39580" y="120531"/>
        <a:ext cx="5631290" cy="731649"/>
      </dsp:txXfrm>
    </dsp:sp>
    <dsp:sp modelId="{8BE7BCD3-451C-9940-A290-3F2F4DD6CC99}">
      <dsp:nvSpPr>
        <dsp:cNvPr id="0" name=""/>
        <dsp:cNvSpPr/>
      </dsp:nvSpPr>
      <dsp:spPr>
        <a:xfrm>
          <a:off x="0" y="952241"/>
          <a:ext cx="5710450" cy="810809"/>
        </a:xfrm>
        <a:prstGeom prst="roundRect">
          <a:avLst/>
        </a:prstGeom>
        <a:solidFill>
          <a:schemeClr val="accent2">
            <a:hueOff val="381558"/>
            <a:satOff val="-8706"/>
            <a:lumOff val="3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Treatment summary </a:t>
          </a:r>
        </a:p>
      </dsp:txBody>
      <dsp:txXfrm>
        <a:off x="39580" y="991821"/>
        <a:ext cx="5631290" cy="731649"/>
      </dsp:txXfrm>
    </dsp:sp>
    <dsp:sp modelId="{E7CEFA81-9052-0E4F-802E-9E24ABEE5ACD}">
      <dsp:nvSpPr>
        <dsp:cNvPr id="0" name=""/>
        <dsp:cNvSpPr/>
      </dsp:nvSpPr>
      <dsp:spPr>
        <a:xfrm>
          <a:off x="0" y="1823531"/>
          <a:ext cx="5710450" cy="810809"/>
        </a:xfrm>
        <a:prstGeom prst="roundRect">
          <a:avLst/>
        </a:prstGeom>
        <a:solidFill>
          <a:schemeClr val="accent2">
            <a:hueOff val="763116"/>
            <a:satOff val="-17411"/>
            <a:lumOff val="64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School reports </a:t>
          </a:r>
        </a:p>
      </dsp:txBody>
      <dsp:txXfrm>
        <a:off x="39580" y="1863111"/>
        <a:ext cx="5631290" cy="731649"/>
      </dsp:txXfrm>
    </dsp:sp>
    <dsp:sp modelId="{8D501049-3215-7544-8497-43B91DE36AA1}">
      <dsp:nvSpPr>
        <dsp:cNvPr id="0" name=""/>
        <dsp:cNvSpPr/>
      </dsp:nvSpPr>
      <dsp:spPr>
        <a:xfrm>
          <a:off x="0" y="2694821"/>
          <a:ext cx="5710450" cy="810809"/>
        </a:xfrm>
        <a:prstGeom prst="roundRect">
          <a:avLst/>
        </a:prstGeom>
        <a:solidFill>
          <a:schemeClr val="accent2">
            <a:hueOff val="1144674"/>
            <a:satOff val="-26117"/>
            <a:lumOff val="9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 schedule of the child’s day and week</a:t>
          </a:r>
        </a:p>
      </dsp:txBody>
      <dsp:txXfrm>
        <a:off x="39580" y="2734401"/>
        <a:ext cx="5631290" cy="731649"/>
      </dsp:txXfrm>
    </dsp:sp>
    <dsp:sp modelId="{52A0D71A-8AD8-5B47-8525-F59DDAB6538F}">
      <dsp:nvSpPr>
        <dsp:cNvPr id="0" name=""/>
        <dsp:cNvSpPr/>
      </dsp:nvSpPr>
      <dsp:spPr>
        <a:xfrm>
          <a:off x="0" y="3566111"/>
          <a:ext cx="5710450" cy="810809"/>
        </a:xfrm>
        <a:prstGeom prst="roundRect">
          <a:avLst/>
        </a:prstGeom>
        <a:solidFill>
          <a:schemeClr val="accent2">
            <a:hueOff val="1526231"/>
            <a:satOff val="-34822"/>
            <a:lumOff val="12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Impact on other siblings</a:t>
          </a:r>
        </a:p>
      </dsp:txBody>
      <dsp:txXfrm>
        <a:off x="39580" y="3605691"/>
        <a:ext cx="5631290" cy="731649"/>
      </dsp:txXfrm>
    </dsp:sp>
    <dsp:sp modelId="{4111492A-DA6C-944B-A3B2-1F5D9F63B6A9}">
      <dsp:nvSpPr>
        <dsp:cNvPr id="0" name=""/>
        <dsp:cNvSpPr/>
      </dsp:nvSpPr>
      <dsp:spPr>
        <a:xfrm>
          <a:off x="0" y="4437401"/>
          <a:ext cx="5710450" cy="810809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Caregiving history</a:t>
          </a:r>
        </a:p>
      </dsp:txBody>
      <dsp:txXfrm>
        <a:off x="39580" y="4476981"/>
        <a:ext cx="5631290" cy="7316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678EBB-9AE0-8147-B8F3-A4C71786C429}">
      <dsp:nvSpPr>
        <dsp:cNvPr id="0" name=""/>
        <dsp:cNvSpPr/>
      </dsp:nvSpPr>
      <dsp:spPr>
        <a:xfrm>
          <a:off x="0" y="262721"/>
          <a:ext cx="6240668" cy="243871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Ideal if both parents can be involved equally in decision-making on education and medical.</a:t>
          </a:r>
        </a:p>
      </dsp:txBody>
      <dsp:txXfrm>
        <a:off x="119048" y="381769"/>
        <a:ext cx="6002572" cy="2200622"/>
      </dsp:txXfrm>
    </dsp:sp>
    <dsp:sp modelId="{A5D25EDA-0687-4743-97C2-56FCCBFBC274}">
      <dsp:nvSpPr>
        <dsp:cNvPr id="0" name=""/>
        <dsp:cNvSpPr/>
      </dsp:nvSpPr>
      <dsp:spPr>
        <a:xfrm>
          <a:off x="0" y="2784960"/>
          <a:ext cx="6240668" cy="2438718"/>
        </a:xfrm>
        <a:prstGeom prst="roundRect">
          <a:avLst/>
        </a:prstGeom>
        <a:solidFill>
          <a:schemeClr val="accent2">
            <a:hueOff val="1907789"/>
            <a:satOff val="-43528"/>
            <a:lumOff val="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If one parent is allocated educational and medical decision-making this limits the other parents’ active participation in school and medical.</a:t>
          </a:r>
        </a:p>
      </dsp:txBody>
      <dsp:txXfrm>
        <a:off x="119048" y="2904008"/>
        <a:ext cx="6002572" cy="2200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4630E-017F-6B4F-9D7E-DE98932115BE}" type="datetimeFigureOut">
              <a:rPr lang="en-US" smtClean="0"/>
              <a:t>3/13/24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60310-B6A4-8244-AD7A-9A256BB88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15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750 ILCS 5/602.5 – schools will defer to parent who is allocated parental responsibilities for education and medical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60310-B6A4-8244-AD7A-9A256BB882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578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Decision making for education and medical are often interconnected when children have disabilities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60310-B6A4-8244-AD7A-9A256BB8822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72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60310-B6A4-8244-AD7A-9A256BB882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27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60310-B6A4-8244-AD7A-9A256BB882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9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parents have access to records unless one of them is subject to an Order of Protection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860310-B6A4-8244-AD7A-9A256BB882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34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CB87E-4591-47A1-9046-CF63F17215EF}" type="datetime2">
              <a:rPr lang="en-US" smtClean="0"/>
              <a:t>Wednesday, March 13,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A4F6043-7A67-491B-98BC-F933DED72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9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57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6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DE70B-B772-416E-A790-995760B1742E}" type="datetime2">
              <a:rPr lang="en-US" smtClean="0"/>
              <a:t>Wednesday, March 13,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1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6760CDE-A6F1-4138-AF12-ED09E8E5FB6B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25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11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9161-23B8-4738-9069-73EBE8884FDD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6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2498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7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A162C-A7C1-4263-9453-1BAFF8C39559}" type="datetime2">
              <a:rPr lang="en-US" smtClean="0"/>
              <a:t>Wednesday, March 13,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3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6793-3458-4587-8168-65F0C37A92D2}" type="datetime2">
              <a:rPr lang="en-US" smtClean="0"/>
              <a:t>Wednesday, March 13, 2024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Wednesday, March 13,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9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0BF27-23CA-8C43-B7F6-0AC4DF65C6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9319" y="576263"/>
            <a:ext cx="5054196" cy="2967606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Special Education Considerations in Divorce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955551-EC98-CD43-99A1-E33C9C36CC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9319" y="3764975"/>
            <a:ext cx="5054196" cy="2192683"/>
          </a:xfrm>
        </p:spPr>
        <p:txBody>
          <a:bodyPr>
            <a:normAutofit/>
          </a:bodyPr>
          <a:lstStyle/>
          <a:p>
            <a:pPr algn="l"/>
            <a:r>
              <a:rPr lang="en-US" sz="2200" dirty="0"/>
              <a:t>Micki Moran, J.D. The Child and Family Law Center: </a:t>
            </a:r>
          </a:p>
          <a:p>
            <a:pPr algn="l"/>
            <a:r>
              <a:rPr lang="en-US" sz="2200" dirty="0"/>
              <a:t>A division of </a:t>
            </a:r>
            <a:r>
              <a:rPr lang="en-US" sz="2200" dirty="0" err="1"/>
              <a:t>Grund</a:t>
            </a:r>
            <a:r>
              <a:rPr lang="en-US" sz="2200" dirty="0"/>
              <a:t> &amp;Leavitt  </a:t>
            </a:r>
          </a:p>
          <a:p>
            <a:pPr algn="l"/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B3B534-4E01-4075-AC14-7073CCC7A9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6" r="17114"/>
          <a:stretch/>
        </p:blipFill>
        <p:spPr>
          <a:xfrm>
            <a:off x="-6472" y="10"/>
            <a:ext cx="5486394" cy="685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520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2FE7-4CD1-A248-A9FC-BF40371A7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E7411-3537-2A4C-83E5-97C20B8CC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61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FC16-F685-9942-AD56-9ACA3ECB6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CFD7F-64D3-1E40-9739-69582B8DA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1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ACABF-42D2-1144-8BB9-5A167C21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scope of 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CDB22-2433-0940-A036-B500A2EA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in every 48 children in the United States has a diagnosis of autism;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out of 9 children under the age of 18 in the United States receives special education services;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 in 26 American families reported raising children with a disability;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National Organization in Disability reported that parents spend more than 40 hours per week with their disabled child. This is equivalent to a second full-time job. </a:t>
            </a:r>
          </a:p>
        </p:txBody>
      </p:sp>
    </p:spTree>
    <p:extLst>
      <p:ext uri="{BB962C8B-B14F-4D97-AF65-F5344CB8AC3E}">
        <p14:creationId xmlns:p14="http://schemas.microsoft.com/office/powerpoint/2010/main" val="401234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3BBD4-AC5B-DE42-AA10-675B13D7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4" y="940910"/>
            <a:ext cx="5069451" cy="4976179"/>
          </a:xfrm>
        </p:spPr>
        <p:txBody>
          <a:bodyPr>
            <a:normAutofit/>
          </a:bodyPr>
          <a:lstStyle/>
          <a:p>
            <a:r>
              <a:rPr lang="en-US" dirty="0"/>
              <a:t>Ask the question in an intake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1BAB34-05E9-4B21-AEB6-32AB0773D8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804567"/>
              </p:ext>
            </p:extLst>
          </p:nvPr>
        </p:nvGraphicFramePr>
        <p:xfrm>
          <a:off x="5766179" y="805218"/>
          <a:ext cx="5710451" cy="5329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37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C10E6-C5D0-1745-AA0F-AB68E1A3F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45" y="940910"/>
            <a:ext cx="4471588" cy="4976179"/>
          </a:xfrm>
        </p:spPr>
        <p:txBody>
          <a:bodyPr>
            <a:normAutofit/>
          </a:bodyPr>
          <a:lstStyle/>
          <a:p>
            <a:r>
              <a:rPr lang="en-US" sz="4800"/>
              <a:t>Allocation of Parental Responsibilities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BEF6A0D-0182-4395-85A2-27557C0467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131105"/>
              </p:ext>
            </p:extLst>
          </p:nvPr>
        </p:nvGraphicFramePr>
        <p:xfrm>
          <a:off x="5247020" y="699997"/>
          <a:ext cx="6240669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0931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9C21D-AB08-DA49-8360-23C3EE6D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Implications for special education decisions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DE4FEA-9AE1-EA41-96BD-DC1011064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 allocated sole decision making for education has  the final say and is  able to consent or withhold consent for special education services. </a:t>
            </a:r>
          </a:p>
          <a:p>
            <a:r>
              <a:rPr lang="en-US" dirty="0"/>
              <a:t>The parent who has sole decision making for educational issues also is the only one who can consent to an evaluation if needed. </a:t>
            </a:r>
          </a:p>
          <a:p>
            <a:r>
              <a:rPr lang="en-US" dirty="0"/>
              <a:t>Disputes arise even when both parents share decision-making-only one parent necessary for consent.</a:t>
            </a:r>
          </a:p>
          <a:p>
            <a:r>
              <a:rPr lang="en-US" dirty="0"/>
              <a:t>Schools look to the language in the Allocation Judgment for guidance.</a:t>
            </a:r>
          </a:p>
          <a:p>
            <a:r>
              <a:rPr lang="en-US" dirty="0"/>
              <a:t>If only one parent has decision making that is the only parent who is legally able to bring a due process action against the school. </a:t>
            </a:r>
          </a:p>
        </p:txBody>
      </p:sp>
    </p:spTree>
    <p:extLst>
      <p:ext uri="{BB962C8B-B14F-4D97-AF65-F5344CB8AC3E}">
        <p14:creationId xmlns:p14="http://schemas.microsoft.com/office/powerpoint/2010/main" val="316513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EA86C5E-77C1-4C47-95B8-A5FC8A81B6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674" b="11326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C2C2C15-B142-0044-9FCD-330D1DF89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501" y="298443"/>
            <a:ext cx="9916996" cy="13231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Parental Participation </a:t>
            </a:r>
            <a:r>
              <a:rPr lang="en-US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IEP or 504</a:t>
            </a:r>
            <a:r>
              <a:rPr lang="en-US" sz="4400" dirty="0">
                <a:solidFill>
                  <a:srgbClr val="FFFFFF"/>
                </a:solidFill>
              </a:rPr>
              <a:t>4 Meetings </a:t>
            </a:r>
          </a:p>
        </p:txBody>
      </p:sp>
    </p:spTree>
    <p:extLst>
      <p:ext uri="{BB962C8B-B14F-4D97-AF65-F5344CB8AC3E}">
        <p14:creationId xmlns:p14="http://schemas.microsoft.com/office/powerpoint/2010/main" val="232832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4" name="Oval 13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8035907-EB9C-4E11-8A9B-D25B0AD8D7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4CFDD4A-4FA1-4CD9-90D5-E253C2040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14818" y="720071"/>
            <a:ext cx="5417868" cy="5417858"/>
            <a:chOff x="1311770" y="720071"/>
            <a:chExt cx="5417868" cy="5417858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AB5B6FA-7B4F-437A-9C78-144C7DCD1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1770" y="720071"/>
              <a:ext cx="5417868" cy="5417858"/>
            </a:xfrm>
            <a:prstGeom prst="ellipse">
              <a:avLst/>
            </a:prstGeom>
            <a:blipFill dpi="0" rotWithShape="1">
              <a:blip r:embed="rId7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4199C21-6AE0-4F6F-AA96-6FFF97BB9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8390" y="1006688"/>
              <a:ext cx="4844628" cy="4844620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845CCBB-CFA1-F74F-927D-0DFD4B1A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7507" y="1316890"/>
            <a:ext cx="4606394" cy="42242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6000">
                <a:solidFill>
                  <a:srgbClr val="FFFFFF"/>
                </a:solidFill>
              </a:rPr>
              <a:t>Both parents may attend 		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9C69FA7-0958-4ED9-A0DF-E87A0C13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45208" y="3388657"/>
            <a:ext cx="3657600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67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69342-B5C1-CB4E-BDC1-CFBB5516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812" y="540167"/>
            <a:ext cx="4816589" cy="2135867"/>
          </a:xfrm>
        </p:spPr>
        <p:txBody>
          <a:bodyPr anchor="b">
            <a:normAutofit/>
          </a:bodyPr>
          <a:lstStyle/>
          <a:p>
            <a:r>
              <a:rPr lang="en-US" sz="4800">
                <a:solidFill>
                  <a:schemeClr val="tx1"/>
                </a:solidFill>
              </a:rPr>
              <a:t> Access to Records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FEF20-00A0-6C43-8E39-E093498A4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812" y="2880452"/>
            <a:ext cx="4816589" cy="3095445"/>
          </a:xfrm>
        </p:spPr>
        <p:txBody>
          <a:bodyPr anchor="t">
            <a:normAutofit/>
          </a:bodyPr>
          <a:lstStyle/>
          <a:p>
            <a:r>
              <a:rPr 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 ILCS 10/1 Illinois School Code</a:t>
            </a:r>
          </a:p>
          <a:p>
            <a:r>
              <a:rPr 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 ILCS 10.28.1 Illinois School Code </a:t>
            </a:r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060E1A80-F1EE-42C9-A2B8-FE415DC256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5815" y="699900"/>
            <a:ext cx="5031557" cy="503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497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D2AEDCB-3859-4EAD-AA65-4BDD2802A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2AA709-28A2-4289-A11E-FD3AA53F0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08D5D4-689C-423B-9974-4733A30A4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B04EB6-AEBA-D046-868E-2A5C6663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7672" y="1060704"/>
            <a:ext cx="3630168" cy="4736592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Overlap between special education&amp; mental health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EB7FD-3E4A-804F-93D9-42811B987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284" y="1060704"/>
            <a:ext cx="5093110" cy="4736592"/>
          </a:xfrm>
        </p:spPr>
        <p:txBody>
          <a:bodyPr anchor="ctr">
            <a:normAutofit/>
          </a:bodyPr>
          <a:lstStyle/>
          <a:p>
            <a:r>
              <a:rPr lang="en-US" sz="1800" dirty="0"/>
              <a:t>Student consent required under most circumstances for release of mental health records at age 12.</a:t>
            </a:r>
          </a:p>
          <a:p>
            <a:r>
              <a:rPr lang="en-US" sz="1800" dirty="0"/>
              <a:t>Schools typically require this release in order to share records. </a:t>
            </a:r>
          </a:p>
          <a:p>
            <a:r>
              <a:rPr lang="en-US" sz="1800" dirty="0"/>
              <a:t>Can become a hot button issue if student refuses to allow one parent access.</a:t>
            </a:r>
          </a:p>
          <a:p>
            <a:r>
              <a:rPr lang="en-US" sz="1800" dirty="0"/>
              <a:t>If parents disagree on treatment may cause providers to be hesitant. 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A8673E8-250A-46DB-9A53-00144B5AB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826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{D37748EC-9C9D-EF40-8C44-A4BB2FF17D0D}tf10001070</Template>
  <TotalTime>64</TotalTime>
  <Words>431</Words>
  <Application>Microsoft Macintosh PowerPoint</Application>
  <PresentationFormat>Widescreen</PresentationFormat>
  <Paragraphs>46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Special Education Considerations in Divorce</vt:lpstr>
      <vt:lpstr>The scope of the problem</vt:lpstr>
      <vt:lpstr>Ask the question in an intake </vt:lpstr>
      <vt:lpstr>Allocation of Parental Responsibilities</vt:lpstr>
      <vt:lpstr>Implications for special education decisions </vt:lpstr>
      <vt:lpstr>Parental Participation IEP or 5044 Meetings </vt:lpstr>
      <vt:lpstr>Both parents may attend    </vt:lpstr>
      <vt:lpstr> Access to Records </vt:lpstr>
      <vt:lpstr>Overlap between special education&amp; mental health cODE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Education Considerations in Divorce</dc:title>
  <dc:creator>Micki Moran</dc:creator>
  <cp:lastModifiedBy>Micki Moran</cp:lastModifiedBy>
  <cp:revision>7</cp:revision>
  <dcterms:created xsi:type="dcterms:W3CDTF">2021-01-17T16:19:23Z</dcterms:created>
  <dcterms:modified xsi:type="dcterms:W3CDTF">2024-03-13T19:24:59Z</dcterms:modified>
</cp:coreProperties>
</file>