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00CBF7-620F-4323-942A-B29F7A74135A}" type="datetimeFigureOut">
              <a:rPr lang="en-US" smtClean="0"/>
              <a:t>5/29/2017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2110636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0CBF7-620F-4323-942A-B29F7A74135A}" type="datetimeFigureOut">
              <a:rPr lang="en-US" smtClean="0"/>
              <a:t>5/29/2017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3123205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0CBF7-620F-4323-942A-B29F7A74135A}" type="datetimeFigureOut">
              <a:rPr lang="en-US" smtClean="0"/>
              <a:t>5/29/2017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248923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0CBF7-620F-4323-942A-B29F7A74135A}" type="datetimeFigureOut">
              <a:rPr lang="en-US" smtClean="0"/>
              <a:t>5/29/2017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51747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0CBF7-620F-4323-942A-B29F7A74135A}" type="datetimeFigureOut">
              <a:rPr lang="en-US" smtClean="0"/>
              <a:t>5/29/2017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1885832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0CBF7-620F-4323-942A-B29F7A74135A}" type="datetimeFigureOut">
              <a:rPr lang="en-US" smtClean="0"/>
              <a:t>5/29/2017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234235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0CBF7-620F-4323-942A-B29F7A74135A}" type="datetimeFigureOut">
              <a:rPr lang="en-US" smtClean="0"/>
              <a:t>5/29/2017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1395852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0CBF7-620F-4323-942A-B29F7A74135A}" type="datetimeFigureOut">
              <a:rPr lang="en-US" smtClean="0"/>
              <a:t>5/29/2017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400989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0CBF7-620F-4323-942A-B29F7A74135A}" type="datetimeFigureOut">
              <a:rPr lang="en-US" smtClean="0"/>
              <a:t>5/29/2017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392399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0CBF7-620F-4323-942A-B29F7A74135A}" type="datetimeFigureOut">
              <a:rPr lang="en-US" smtClean="0"/>
              <a:t>5/29/2017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3199811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0CBF7-620F-4323-942A-B29F7A74135A}" type="datetimeFigureOut">
              <a:rPr lang="en-US" smtClean="0"/>
              <a:t>5/29/2017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9596CA-4E3A-4460-B0DC-13D93856A45A}" type="slidenum">
              <a:rPr lang="en-US" smtClean="0"/>
              <a:t>‹#›</a:t>
            </a:fld>
            <a:endParaRPr lang="en-US"/>
          </a:p>
        </p:txBody>
      </p:sp>
    </p:spTree>
    <p:extLst>
      <p:ext uri="{BB962C8B-B14F-4D97-AF65-F5344CB8AC3E}">
        <p14:creationId xmlns:p14="http://schemas.microsoft.com/office/powerpoint/2010/main" val="4044982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0CBF7-620F-4323-942A-B29F7A74135A}" type="datetimeFigureOut">
              <a:rPr lang="en-US" smtClean="0"/>
              <a:t>5/29/2017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596CA-4E3A-4460-B0DC-13D93856A45A}" type="slidenum">
              <a:rPr lang="en-US" smtClean="0"/>
              <a:t>‹#›</a:t>
            </a:fld>
            <a:endParaRPr lang="en-US"/>
          </a:p>
        </p:txBody>
      </p:sp>
    </p:spTree>
    <p:extLst>
      <p:ext uri="{BB962C8B-B14F-4D97-AF65-F5344CB8AC3E}">
        <p14:creationId xmlns:p14="http://schemas.microsoft.com/office/powerpoint/2010/main" val="3461704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understood.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err="1" smtClean="0"/>
              <a:t>Endrew</a:t>
            </a:r>
            <a:r>
              <a:rPr lang="en-US" u="sng" dirty="0" smtClean="0"/>
              <a:t> F. :</a:t>
            </a:r>
            <a:r>
              <a:rPr lang="en-US" dirty="0" smtClean="0"/>
              <a:t>The Supreme Court Decision </a:t>
            </a:r>
            <a:endParaRPr lang="en-US" dirty="0"/>
          </a:p>
        </p:txBody>
      </p:sp>
      <p:sp>
        <p:nvSpPr>
          <p:cNvPr id="3" name="Subtitle 2"/>
          <p:cNvSpPr>
            <a:spLocks noGrp="1"/>
          </p:cNvSpPr>
          <p:nvPr>
            <p:ph type="subTitle" idx="1"/>
          </p:nvPr>
        </p:nvSpPr>
        <p:spPr/>
        <p:txBody>
          <a:bodyPr/>
          <a:lstStyle/>
          <a:p>
            <a:r>
              <a:rPr lang="en-US" dirty="0" smtClean="0"/>
              <a:t>What does it mean for your child’s IEP?</a:t>
            </a:r>
            <a:endParaRPr lang="en-US" dirty="0"/>
          </a:p>
        </p:txBody>
      </p:sp>
    </p:spTree>
    <p:extLst>
      <p:ext uri="{BB962C8B-B14F-4D97-AF65-F5344CB8AC3E}">
        <p14:creationId xmlns:p14="http://schemas.microsoft.com/office/powerpoint/2010/main" val="1075272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Endrew</a:t>
            </a:r>
            <a:r>
              <a:rPr lang="en-US" dirty="0" smtClean="0"/>
              <a:t> F. Implications for Parents</a:t>
            </a:r>
            <a:endParaRPr lang="en-US" dirty="0"/>
          </a:p>
        </p:txBody>
      </p:sp>
      <p:sp>
        <p:nvSpPr>
          <p:cNvPr id="3" name="Content Placeholder 2"/>
          <p:cNvSpPr>
            <a:spLocks noGrp="1"/>
          </p:cNvSpPr>
          <p:nvPr>
            <p:ph idx="1"/>
          </p:nvPr>
        </p:nvSpPr>
        <p:spPr/>
        <p:txBody>
          <a:bodyPr>
            <a:normAutofit lnSpcReduction="10000"/>
          </a:bodyPr>
          <a:lstStyle/>
          <a:p>
            <a:r>
              <a:rPr lang="en-US" dirty="0" smtClean="0"/>
              <a:t>Parent participation is critical at all aspects of the IEP process.</a:t>
            </a:r>
          </a:p>
          <a:p>
            <a:r>
              <a:rPr lang="en-US" dirty="0" smtClean="0"/>
              <a:t>Schools must address all areas of need.</a:t>
            </a:r>
          </a:p>
          <a:p>
            <a:r>
              <a:rPr lang="en-US" dirty="0" smtClean="0"/>
              <a:t>Objective, measurable data regarding a student’s current level of performance is essential to ensuring that the unique needs are addressed.</a:t>
            </a:r>
          </a:p>
          <a:p>
            <a:r>
              <a:rPr lang="en-US" dirty="0" smtClean="0"/>
              <a:t>This DATA must be the cornerstone of the IEP document.  </a:t>
            </a:r>
            <a:endParaRPr lang="en-US" dirty="0"/>
          </a:p>
        </p:txBody>
      </p:sp>
    </p:spTree>
    <p:extLst>
      <p:ext uri="{BB962C8B-B14F-4D97-AF65-F5344CB8AC3E}">
        <p14:creationId xmlns:p14="http://schemas.microsoft.com/office/powerpoint/2010/main" val="2832396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IEP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IEP must specifically state what services will be provided:</a:t>
            </a:r>
          </a:p>
          <a:p>
            <a:r>
              <a:rPr lang="en-US" dirty="0" smtClean="0"/>
              <a:t>By whom?</a:t>
            </a:r>
          </a:p>
          <a:p>
            <a:r>
              <a:rPr lang="en-US" dirty="0" smtClean="0"/>
              <a:t>Frequency? ( minutes)</a:t>
            </a:r>
          </a:p>
          <a:p>
            <a:r>
              <a:rPr lang="en-US" dirty="0" smtClean="0"/>
              <a:t>Description of the location of the services. ( group, individual, push in, pull out)?</a:t>
            </a:r>
          </a:p>
          <a:p>
            <a:r>
              <a:rPr lang="en-US" dirty="0" smtClean="0"/>
              <a:t>How often will data be taken? </a:t>
            </a:r>
          </a:p>
          <a:p>
            <a:r>
              <a:rPr lang="en-US" dirty="0" smtClean="0"/>
              <a:t>Any change in service must be discussed in an IEP meeting. </a:t>
            </a:r>
          </a:p>
          <a:p>
            <a:endParaRPr lang="en-US" dirty="0" smtClean="0"/>
          </a:p>
          <a:p>
            <a:endParaRPr lang="en-US" dirty="0"/>
          </a:p>
        </p:txBody>
      </p:sp>
    </p:spTree>
    <p:extLst>
      <p:ext uri="{BB962C8B-B14F-4D97-AF65-F5344CB8AC3E}">
        <p14:creationId xmlns:p14="http://schemas.microsoft.com/office/powerpoint/2010/main" val="190816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IEP considerations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Has the IEP team considered my child’s unique educational needs?</a:t>
            </a:r>
          </a:p>
          <a:p>
            <a:r>
              <a:rPr lang="en-US" dirty="0" smtClean="0"/>
              <a:t>Is the IEP reasonably calculated to enable my child to make progress in light of the child’s circumstances.</a:t>
            </a:r>
          </a:p>
          <a:p>
            <a:r>
              <a:rPr lang="en-US" dirty="0" smtClean="0"/>
              <a:t>In other words, is the school able to implement an IEP that is reasonably calculated to remediate, and if appropriate, accommodate my child’s disabilities so that they can progress in the general education curriculum.</a:t>
            </a:r>
            <a:endParaRPr lang="en-US" dirty="0"/>
          </a:p>
        </p:txBody>
      </p:sp>
    </p:spTree>
    <p:extLst>
      <p:ext uri="{BB962C8B-B14F-4D97-AF65-F5344CB8AC3E}">
        <p14:creationId xmlns:p14="http://schemas.microsoft.com/office/powerpoint/2010/main" val="3103509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3" name="Content Placeholder 2"/>
          <p:cNvSpPr>
            <a:spLocks noGrp="1"/>
          </p:cNvSpPr>
          <p:nvPr>
            <p:ph idx="1"/>
          </p:nvPr>
        </p:nvSpPr>
        <p:spPr/>
        <p:txBody>
          <a:bodyPr/>
          <a:lstStyle/>
          <a:p>
            <a:r>
              <a:rPr lang="en-US" smtClean="0">
                <a:hlinkClick r:id="rId2"/>
              </a:rPr>
              <a:t>www.understood.org</a:t>
            </a:r>
            <a:r>
              <a:rPr lang="en-US" smtClean="0"/>
              <a:t> </a:t>
            </a:r>
          </a:p>
          <a:p>
            <a:endParaRPr lang="en-US"/>
          </a:p>
        </p:txBody>
      </p:sp>
    </p:spTree>
    <p:extLst>
      <p:ext uri="{BB962C8B-B14F-4D97-AF65-F5344CB8AC3E}">
        <p14:creationId xmlns:p14="http://schemas.microsoft.com/office/powerpoint/2010/main" val="3664399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7842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court said</a:t>
            </a:r>
            <a:endParaRPr lang="en-US" dirty="0"/>
          </a:p>
        </p:txBody>
      </p:sp>
      <p:sp>
        <p:nvSpPr>
          <p:cNvPr id="3" name="Content Placeholder 2"/>
          <p:cNvSpPr>
            <a:spLocks noGrp="1"/>
          </p:cNvSpPr>
          <p:nvPr>
            <p:ph idx="1"/>
          </p:nvPr>
        </p:nvSpPr>
        <p:spPr>
          <a:xfrm>
            <a:off x="457200" y="1600200"/>
            <a:ext cx="8229600" cy="584775"/>
          </a:xfrm>
        </p:spPr>
        <p:txBody>
          <a:bodyPr>
            <a:spAutoFit/>
          </a:bodyPr>
          <a:lstStyle/>
          <a:p>
            <a:pPr marL="0" indent="0">
              <a:buNone/>
            </a:pPr>
            <a:r>
              <a:rPr lang="en-US" dirty="0"/>
              <a:t> </a:t>
            </a:r>
            <a:r>
              <a:rPr lang="en-US" dirty="0" smtClean="0"/>
              <a:t>Justice Roberts :</a:t>
            </a:r>
            <a:endParaRPr lang="en-US" dirty="0"/>
          </a:p>
        </p:txBody>
      </p:sp>
      <p:sp>
        <p:nvSpPr>
          <p:cNvPr id="5" name="Rectangle 4"/>
          <p:cNvSpPr/>
          <p:nvPr/>
        </p:nvSpPr>
        <p:spPr>
          <a:xfrm>
            <a:off x="2286000" y="2274838"/>
            <a:ext cx="4572000" cy="2308324"/>
          </a:xfrm>
          <a:prstGeom prst="rect">
            <a:avLst/>
          </a:prstGeom>
        </p:spPr>
        <p:txBody>
          <a:bodyPr>
            <a:spAutoFit/>
          </a:bodyPr>
          <a:lstStyle/>
          <a:p>
            <a:r>
              <a:rPr lang="en-US" dirty="0"/>
              <a:t>When all is said and done, a student offered an educational program providing “merely more than </a:t>
            </a:r>
            <a:r>
              <a:rPr lang="en-US" i="1" dirty="0"/>
              <a:t>de </a:t>
            </a:r>
            <a:r>
              <a:rPr lang="en-US" i="1" dirty="0" err="1"/>
              <a:t>minimis</a:t>
            </a:r>
            <a:r>
              <a:rPr lang="en-US" dirty="0"/>
              <a:t>” progress from year to year can hardly be said to have been offered an education at all. For children with disabilities, receiving instruction that aims so low would be tantamount to “sitting idly ... awaiting the time when they were old enough to ‘drop out</a:t>
            </a:r>
            <a:r>
              <a:rPr lang="en-US" dirty="0" smtClean="0"/>
              <a:t>.’””</a:t>
            </a:r>
            <a:endParaRPr lang="en-US" dirty="0"/>
          </a:p>
        </p:txBody>
      </p:sp>
    </p:spTree>
    <p:extLst>
      <p:ext uri="{BB962C8B-B14F-4D97-AF65-F5344CB8AC3E}">
        <p14:creationId xmlns:p14="http://schemas.microsoft.com/office/powerpoint/2010/main" val="2457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Endrew</a:t>
            </a:r>
            <a:r>
              <a:rPr lang="en-US" dirty="0" smtClean="0"/>
              <a:t> F. </a:t>
            </a:r>
            <a:endParaRPr lang="en-US" dirty="0"/>
          </a:p>
        </p:txBody>
      </p:sp>
      <p:sp>
        <p:nvSpPr>
          <p:cNvPr id="3" name="Content Placeholder 2"/>
          <p:cNvSpPr>
            <a:spLocks noGrp="1"/>
          </p:cNvSpPr>
          <p:nvPr>
            <p:ph idx="1"/>
          </p:nvPr>
        </p:nvSpPr>
        <p:spPr/>
        <p:txBody>
          <a:bodyPr>
            <a:normAutofit lnSpcReduction="10000"/>
          </a:bodyPr>
          <a:lstStyle/>
          <a:p>
            <a:r>
              <a:rPr lang="en-US" dirty="0" err="1" smtClean="0"/>
              <a:t>Endrew</a:t>
            </a:r>
            <a:r>
              <a:rPr lang="en-US" dirty="0" smtClean="0"/>
              <a:t> F. is a student with autism who developed behavioral issues that </a:t>
            </a:r>
            <a:r>
              <a:rPr lang="en-US" dirty="0" err="1" smtClean="0"/>
              <a:t>interferred</a:t>
            </a:r>
            <a:r>
              <a:rPr lang="en-US" dirty="0" smtClean="0"/>
              <a:t> with his learning. </a:t>
            </a:r>
          </a:p>
          <a:p>
            <a:r>
              <a:rPr lang="en-US" dirty="0" smtClean="0"/>
              <a:t>From second grade through the beginning of his fifth grade year the school drafted IEP goals as part of his IEP (Individualized Educational Plan). </a:t>
            </a:r>
          </a:p>
          <a:p>
            <a:r>
              <a:rPr lang="en-US" dirty="0" smtClean="0"/>
              <a:t>During that period Drew failed to make progress on the goals. </a:t>
            </a:r>
            <a:endParaRPr lang="en-US" dirty="0"/>
          </a:p>
        </p:txBody>
      </p:sp>
    </p:spTree>
    <p:extLst>
      <p:ext uri="{BB962C8B-B14F-4D97-AF65-F5344CB8AC3E}">
        <p14:creationId xmlns:p14="http://schemas.microsoft.com/office/powerpoint/2010/main" val="769531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Endrew</a:t>
            </a:r>
            <a:r>
              <a:rPr lang="en-US" dirty="0" smtClean="0"/>
              <a:t> F.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school district didn’t address his behavior and Drew regressed. </a:t>
            </a:r>
          </a:p>
          <a:p>
            <a:r>
              <a:rPr lang="en-US" dirty="0" smtClean="0"/>
              <a:t>Prior to the start of his 5</a:t>
            </a:r>
            <a:r>
              <a:rPr lang="en-US" baseline="30000" dirty="0" smtClean="0"/>
              <a:t>th</a:t>
            </a:r>
            <a:r>
              <a:rPr lang="en-US" dirty="0" smtClean="0"/>
              <a:t> grade school year,    Drew’s parents withdrew him from the public school and placed him in a private school and sought reimbursement from the district. </a:t>
            </a:r>
          </a:p>
          <a:p>
            <a:r>
              <a:rPr lang="en-US" dirty="0" smtClean="0"/>
              <a:t>The private school developed a behavior plan and individualized IEP goals. </a:t>
            </a:r>
          </a:p>
          <a:p>
            <a:r>
              <a:rPr lang="en-US" dirty="0" smtClean="0"/>
              <a:t>Drew flourished at the private school because the programming his unique educational needs. </a:t>
            </a:r>
          </a:p>
          <a:p>
            <a:pPr marL="0" indent="0">
              <a:buNone/>
            </a:pPr>
            <a:r>
              <a:rPr lang="en-US" dirty="0"/>
              <a:t> </a:t>
            </a:r>
            <a:r>
              <a:rPr lang="en-US" dirty="0" smtClean="0"/>
              <a:t>  </a:t>
            </a:r>
          </a:p>
          <a:p>
            <a:pPr marL="0" indent="0">
              <a:buNone/>
            </a:pPr>
            <a:r>
              <a:rPr lang="en-US" dirty="0"/>
              <a:t>	</a:t>
            </a:r>
          </a:p>
        </p:txBody>
      </p:sp>
    </p:spTree>
    <p:extLst>
      <p:ext uri="{BB962C8B-B14F-4D97-AF65-F5344CB8AC3E}">
        <p14:creationId xmlns:p14="http://schemas.microsoft.com/office/powerpoint/2010/main" val="1343304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Endrew</a:t>
            </a:r>
            <a:r>
              <a:rPr lang="en-US" dirty="0" smtClean="0"/>
              <a:t> F. </a:t>
            </a:r>
            <a:endParaRPr lang="en-US" dirty="0"/>
          </a:p>
        </p:txBody>
      </p:sp>
      <p:sp>
        <p:nvSpPr>
          <p:cNvPr id="3" name="Content Placeholder 2"/>
          <p:cNvSpPr>
            <a:spLocks noGrp="1"/>
          </p:cNvSpPr>
          <p:nvPr>
            <p:ph idx="1"/>
          </p:nvPr>
        </p:nvSpPr>
        <p:spPr/>
        <p:txBody>
          <a:bodyPr/>
          <a:lstStyle/>
          <a:p>
            <a:r>
              <a:rPr lang="en-US" dirty="0" smtClean="0"/>
              <a:t>The district court and the Tenth Circuit Court of Appeals held that the IEP developed for </a:t>
            </a:r>
            <a:r>
              <a:rPr lang="en-US" dirty="0" err="1" smtClean="0"/>
              <a:t>Endrew</a:t>
            </a:r>
            <a:r>
              <a:rPr lang="en-US" dirty="0" smtClean="0"/>
              <a:t> by the public school was “ good enough” and applied the standard that his progress didn’t need to be more than de </a:t>
            </a:r>
            <a:r>
              <a:rPr lang="en-US" dirty="0" err="1" smtClean="0"/>
              <a:t>minimis</a:t>
            </a:r>
            <a:r>
              <a:rPr lang="en-US" dirty="0" smtClean="0"/>
              <a:t>. ( trivial benefit)</a:t>
            </a:r>
          </a:p>
          <a:p>
            <a:r>
              <a:rPr lang="en-US" dirty="0" err="1" smtClean="0"/>
              <a:t>Endrew’s</a:t>
            </a:r>
            <a:r>
              <a:rPr lang="en-US" dirty="0" smtClean="0"/>
              <a:t> parent’s appealed. </a:t>
            </a:r>
            <a:endParaRPr lang="en-US" dirty="0"/>
          </a:p>
        </p:txBody>
      </p:sp>
    </p:spTree>
    <p:extLst>
      <p:ext uri="{BB962C8B-B14F-4D97-AF65-F5344CB8AC3E}">
        <p14:creationId xmlns:p14="http://schemas.microsoft.com/office/powerpoint/2010/main" val="89372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err="1" smtClean="0"/>
              <a:t>Endrew</a:t>
            </a:r>
            <a:r>
              <a:rPr lang="en-US" u="sng" dirty="0" smtClean="0"/>
              <a:t> F. </a:t>
            </a:r>
            <a:r>
              <a:rPr lang="en-US" dirty="0" smtClean="0"/>
              <a:t>Decision </a:t>
            </a:r>
            <a:endParaRPr lang="en-US" dirty="0"/>
          </a:p>
        </p:txBody>
      </p:sp>
      <p:sp>
        <p:nvSpPr>
          <p:cNvPr id="3" name="Content Placeholder 2"/>
          <p:cNvSpPr>
            <a:spLocks noGrp="1"/>
          </p:cNvSpPr>
          <p:nvPr>
            <p:ph idx="1"/>
          </p:nvPr>
        </p:nvSpPr>
        <p:spPr/>
        <p:txBody>
          <a:bodyPr/>
          <a:lstStyle/>
          <a:p>
            <a:r>
              <a:rPr lang="en-US" dirty="0" smtClean="0"/>
              <a:t>Recently the Supreme Court clarified the Rowley decision and provided a more precise standard for evaluating whether a school district has complied substantively with the IDEA: </a:t>
            </a:r>
          </a:p>
          <a:p>
            <a:pPr lvl="1"/>
            <a:r>
              <a:rPr lang="en-US" dirty="0" smtClean="0"/>
              <a:t>To meet its substantive obligation under the IDEA</a:t>
            </a:r>
          </a:p>
          <a:p>
            <a:pPr marL="457200" lvl="1" indent="0">
              <a:buNone/>
            </a:pPr>
            <a:r>
              <a:rPr lang="en-US" dirty="0"/>
              <a:t> </a:t>
            </a:r>
            <a:r>
              <a:rPr lang="en-US" dirty="0" smtClean="0"/>
              <a:t>   a school must offer an IEP reasonably calculated to enable a child to make progress in light of the child’s circumstances.</a:t>
            </a:r>
            <a:endParaRPr lang="en-US" dirty="0"/>
          </a:p>
        </p:txBody>
      </p:sp>
    </p:spTree>
    <p:extLst>
      <p:ext uri="{BB962C8B-B14F-4D97-AF65-F5344CB8AC3E}">
        <p14:creationId xmlns:p14="http://schemas.microsoft.com/office/powerpoint/2010/main" val="151915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Endrew</a:t>
            </a:r>
            <a:r>
              <a:rPr lang="en-US" dirty="0" smtClean="0"/>
              <a:t> F. decision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 In other words the school must implement an IEP that is reasonably calculated to remediate and, if appropriate, accommodate the child’s disabilities so that the child can “ make progress in the general education curriculum, commensurate with his non-disabled peers, taking into account the child’s potential. </a:t>
            </a:r>
            <a:endParaRPr lang="en-US" dirty="0"/>
          </a:p>
        </p:txBody>
      </p:sp>
    </p:spTree>
    <p:extLst>
      <p:ext uri="{BB962C8B-B14F-4D97-AF65-F5344CB8AC3E}">
        <p14:creationId xmlns:p14="http://schemas.microsoft.com/office/powerpoint/2010/main" val="807734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this means for parents </a:t>
            </a:r>
            <a:endParaRPr lang="en-US" dirty="0"/>
          </a:p>
        </p:txBody>
      </p:sp>
      <p:sp>
        <p:nvSpPr>
          <p:cNvPr id="3" name="Content Placeholder 2"/>
          <p:cNvSpPr>
            <a:spLocks noGrp="1"/>
          </p:cNvSpPr>
          <p:nvPr>
            <p:ph idx="1"/>
          </p:nvPr>
        </p:nvSpPr>
        <p:spPr/>
        <p:txBody>
          <a:bodyPr/>
          <a:lstStyle/>
          <a:p>
            <a:r>
              <a:rPr lang="en-US" dirty="0" smtClean="0"/>
              <a:t>The Court rejected a more stringent standard requested by parents that would have required schools to maximize a student’s potential. </a:t>
            </a:r>
          </a:p>
          <a:p>
            <a:r>
              <a:rPr lang="en-US" dirty="0" smtClean="0"/>
              <a:t>Schools must develop IEP’s based on a child’s unique needs. Reinforces the notion of an individualized education program. </a:t>
            </a:r>
            <a:endParaRPr lang="en-US" dirty="0"/>
          </a:p>
        </p:txBody>
      </p:sp>
    </p:spTree>
    <p:extLst>
      <p:ext uri="{BB962C8B-B14F-4D97-AF65-F5344CB8AC3E}">
        <p14:creationId xmlns:p14="http://schemas.microsoft.com/office/powerpoint/2010/main" val="2590728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588</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Endrew F. :The Supreme Court Decision </vt:lpstr>
      <vt:lpstr>Resources </vt:lpstr>
      <vt:lpstr>What the court said</vt:lpstr>
      <vt:lpstr>Endrew F. </vt:lpstr>
      <vt:lpstr>Endrew F. </vt:lpstr>
      <vt:lpstr>Endrew F. </vt:lpstr>
      <vt:lpstr>Endrew F. Decision </vt:lpstr>
      <vt:lpstr>Endrew F. decision (cont)</vt:lpstr>
      <vt:lpstr>What this means for parents </vt:lpstr>
      <vt:lpstr>Endrew F. Implications for Parents</vt:lpstr>
      <vt:lpstr>The IEP Process</vt:lpstr>
      <vt:lpstr>IEP considerations </vt:lpstr>
      <vt:lpstr>Resources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Endrew F. :The Supreme Court Decision</dc:title>
  <dc:creator>Micki Moran</dc:creator>
  <cp:lastModifiedBy>Micki Moran</cp:lastModifiedBy>
  <cp:revision>6</cp:revision>
  <dcterms:created xsi:type="dcterms:W3CDTF">2017-05-29T13:37:55Z</dcterms:created>
  <dcterms:modified xsi:type="dcterms:W3CDTF">2017-05-29T14:43:49Z</dcterms:modified>
</cp:coreProperties>
</file>