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74" r:id="rId3"/>
    <p:sldId id="257" r:id="rId4"/>
    <p:sldId id="258" r:id="rId5"/>
    <p:sldId id="259" r:id="rId6"/>
    <p:sldId id="260" r:id="rId7"/>
    <p:sldId id="261" r:id="rId8"/>
    <p:sldId id="269" r:id="rId9"/>
    <p:sldId id="262" r:id="rId10"/>
    <p:sldId id="278" r:id="rId11"/>
    <p:sldId id="263" r:id="rId12"/>
    <p:sldId id="275" r:id="rId13"/>
    <p:sldId id="264" r:id="rId14"/>
    <p:sldId id="272" r:id="rId15"/>
    <p:sldId id="273" r:id="rId16"/>
    <p:sldId id="266" r:id="rId17"/>
    <p:sldId id="267" r:id="rId18"/>
    <p:sldId id="276" r:id="rId19"/>
    <p:sldId id="265" r:id="rId20"/>
    <p:sldId id="268" r:id="rId21"/>
    <p:sldId id="277" r:id="rId22"/>
    <p:sldId id="271" r:id="rId23"/>
    <p:sldId id="270"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_rels/data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coloredtext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bg1"/>
    </dgm:fillClrLst>
    <dgm:linClrLst meth="repeat">
      <a:schemeClr val="lt2">
        <a:alpha val="0"/>
      </a:schemeClr>
    </dgm:linClrLst>
    <dgm:effectClrLst/>
    <dgm:txLinClrLst/>
    <dgm:txFillClrLst meth="repeat">
      <a:schemeClr val="dk1"/>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dgm:fillClrLst>
    <dgm:linClrLst meth="repeat">
      <a:schemeClr val="lt2">
        <a:alpha val="0"/>
      </a:schemeClr>
    </dgm:linClrLst>
    <dgm:effectClrLst/>
    <dgm:txLinClrLst/>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dk2">
        <a:alpha val="0"/>
      </a:schemeClr>
    </dgm:fillClrLst>
    <dgm:linClrLst meth="repeat">
      <a:schemeClr val="dk2">
        <a:alpha val="0"/>
      </a:schemeClr>
    </dgm:linClrLst>
    <dgm:effectClrLst/>
    <dgm:txLinClrLst/>
    <dgm:txFillClrLst meth="repeat">
      <a:schemeClr val="dk2"/>
    </dgm:txFillClrLst>
    <dgm:txEffectClrLst/>
  </dgm:styleLbl>
</dgm:colorsDef>
</file>

<file path=ppt/diagrams/data1.xml><?xml version="1.0" encoding="utf-8"?>
<dgm:dataModel xmlns:dgm="http://schemas.openxmlformats.org/drawingml/2006/diagram" xmlns:a="http://schemas.openxmlformats.org/drawingml/2006/main">
  <dgm:ptLst>
    <dgm:pt modelId="{D2D3B8AD-E7B9-44D8-869F-276D867A9A12}" type="doc">
      <dgm:prSet loTypeId="urn:microsoft.com/office/officeart/2016/7/layout/VerticalHollowActionList" loCatId="List" qsTypeId="urn:microsoft.com/office/officeart/2005/8/quickstyle/simple1" qsCatId="simple" csTypeId="urn:microsoft.com/office/officeart/2005/8/colors/accent1_2" csCatId="accent1"/>
      <dgm:spPr/>
      <dgm:t>
        <a:bodyPr/>
        <a:lstStyle/>
        <a:p>
          <a:endParaRPr lang="en-US"/>
        </a:p>
      </dgm:t>
    </dgm:pt>
    <dgm:pt modelId="{E00360C7-BB55-4C02-A1C7-38DE7CCF7519}">
      <dgm:prSet/>
      <dgm:spPr/>
      <dgm:t>
        <a:bodyPr/>
        <a:lstStyle/>
        <a:p>
          <a:r>
            <a:rPr lang="en-US"/>
            <a:t>Develop</a:t>
          </a:r>
        </a:p>
      </dgm:t>
    </dgm:pt>
    <dgm:pt modelId="{B1FCC745-CDA6-4B46-A7F6-323FF99E8998}" type="parTrans" cxnId="{A428966D-F15E-46DB-AA55-9715561F3E3C}">
      <dgm:prSet/>
      <dgm:spPr/>
      <dgm:t>
        <a:bodyPr/>
        <a:lstStyle/>
        <a:p>
          <a:endParaRPr lang="en-US"/>
        </a:p>
      </dgm:t>
    </dgm:pt>
    <dgm:pt modelId="{DCB8BA33-23DB-4E15-8943-6FD110C41AA9}" type="sibTrans" cxnId="{A428966D-F15E-46DB-AA55-9715561F3E3C}">
      <dgm:prSet/>
      <dgm:spPr/>
      <dgm:t>
        <a:bodyPr/>
        <a:lstStyle/>
        <a:p>
          <a:endParaRPr lang="en-US"/>
        </a:p>
      </dgm:t>
    </dgm:pt>
    <dgm:pt modelId="{E08F96AB-7562-4C13-AC9F-A1B363C72B82}">
      <dgm:prSet/>
      <dgm:spPr/>
      <dgm:t>
        <a:bodyPr/>
        <a:lstStyle/>
        <a:p>
          <a:r>
            <a:rPr lang="en-US"/>
            <a:t>Develop an Agenda before the meeting ( at least 3-5 days before the meeting).</a:t>
          </a:r>
        </a:p>
      </dgm:t>
    </dgm:pt>
    <dgm:pt modelId="{E5F935CF-5D97-4C76-8881-D8DBEBEAA7C2}" type="parTrans" cxnId="{58940F63-55EC-49E7-ADE0-535E9E72B8D4}">
      <dgm:prSet/>
      <dgm:spPr/>
      <dgm:t>
        <a:bodyPr/>
        <a:lstStyle/>
        <a:p>
          <a:endParaRPr lang="en-US"/>
        </a:p>
      </dgm:t>
    </dgm:pt>
    <dgm:pt modelId="{20B50B3C-5686-4F2A-B047-61F24037A370}" type="sibTrans" cxnId="{58940F63-55EC-49E7-ADE0-535E9E72B8D4}">
      <dgm:prSet/>
      <dgm:spPr/>
      <dgm:t>
        <a:bodyPr/>
        <a:lstStyle/>
        <a:p>
          <a:endParaRPr lang="en-US"/>
        </a:p>
      </dgm:t>
    </dgm:pt>
    <dgm:pt modelId="{B9F2F56D-C754-4EFE-ADA6-146D684B639A}">
      <dgm:prSet/>
      <dgm:spPr/>
      <dgm:t>
        <a:bodyPr/>
        <a:lstStyle/>
        <a:p>
          <a:r>
            <a:rPr lang="en-US"/>
            <a:t>Circulate</a:t>
          </a:r>
        </a:p>
      </dgm:t>
    </dgm:pt>
    <dgm:pt modelId="{E6663877-C1CB-4C40-B7D5-B7C97FC82FB4}" type="parTrans" cxnId="{1D6ACBF9-E6B9-4EB1-BA63-BBED4A8CA6A8}">
      <dgm:prSet/>
      <dgm:spPr/>
      <dgm:t>
        <a:bodyPr/>
        <a:lstStyle/>
        <a:p>
          <a:endParaRPr lang="en-US"/>
        </a:p>
      </dgm:t>
    </dgm:pt>
    <dgm:pt modelId="{6C074BC8-5048-41E7-BE64-162A2569EEBF}" type="sibTrans" cxnId="{1D6ACBF9-E6B9-4EB1-BA63-BBED4A8CA6A8}">
      <dgm:prSet/>
      <dgm:spPr/>
      <dgm:t>
        <a:bodyPr/>
        <a:lstStyle/>
        <a:p>
          <a:endParaRPr lang="en-US"/>
        </a:p>
      </dgm:t>
    </dgm:pt>
    <dgm:pt modelId="{BF973165-EEF8-4B85-A91A-26A8E06F780F}">
      <dgm:prSet/>
      <dgm:spPr/>
      <dgm:t>
        <a:bodyPr/>
        <a:lstStyle/>
        <a:p>
          <a:r>
            <a:rPr lang="en-US"/>
            <a:t>Circulate it to the appropriate person ( case manager, special education director). </a:t>
          </a:r>
        </a:p>
      </dgm:t>
    </dgm:pt>
    <dgm:pt modelId="{2DD48DA3-E7FD-4677-9DE1-E1F4FD7DFF5E}" type="parTrans" cxnId="{16947CD6-E801-4708-A502-9C5824516E73}">
      <dgm:prSet/>
      <dgm:spPr/>
      <dgm:t>
        <a:bodyPr/>
        <a:lstStyle/>
        <a:p>
          <a:endParaRPr lang="en-US"/>
        </a:p>
      </dgm:t>
    </dgm:pt>
    <dgm:pt modelId="{B60EBD9A-D428-4223-950A-D603EB4E92D2}" type="sibTrans" cxnId="{16947CD6-E801-4708-A502-9C5824516E73}">
      <dgm:prSet/>
      <dgm:spPr/>
      <dgm:t>
        <a:bodyPr/>
        <a:lstStyle/>
        <a:p>
          <a:endParaRPr lang="en-US"/>
        </a:p>
      </dgm:t>
    </dgm:pt>
    <dgm:pt modelId="{66D9388D-88CD-488E-AB5D-BFBF5EC03B59}">
      <dgm:prSet/>
      <dgm:spPr/>
      <dgm:t>
        <a:bodyPr/>
        <a:lstStyle/>
        <a:p>
          <a:r>
            <a:rPr lang="en-US"/>
            <a:t>Agree on</a:t>
          </a:r>
        </a:p>
      </dgm:t>
    </dgm:pt>
    <dgm:pt modelId="{9058A134-D208-457A-8979-28975152B3E9}" type="parTrans" cxnId="{72BE6AE2-1E16-464A-9A69-27606585CDD9}">
      <dgm:prSet/>
      <dgm:spPr/>
      <dgm:t>
        <a:bodyPr/>
        <a:lstStyle/>
        <a:p>
          <a:endParaRPr lang="en-US"/>
        </a:p>
      </dgm:t>
    </dgm:pt>
    <dgm:pt modelId="{20145DFE-E68B-4DF7-83F2-D36CA42ADA65}" type="sibTrans" cxnId="{72BE6AE2-1E16-464A-9A69-27606585CDD9}">
      <dgm:prSet/>
      <dgm:spPr/>
      <dgm:t>
        <a:bodyPr/>
        <a:lstStyle/>
        <a:p>
          <a:endParaRPr lang="en-US"/>
        </a:p>
      </dgm:t>
    </dgm:pt>
    <dgm:pt modelId="{A8D77342-E06F-46A1-9632-11D5290811F6}">
      <dgm:prSet/>
      <dgm:spPr/>
      <dgm:t>
        <a:bodyPr/>
        <a:lstStyle/>
        <a:p>
          <a:r>
            <a:rPr lang="en-US"/>
            <a:t>Agree on a time frame for the meeting.</a:t>
          </a:r>
        </a:p>
      </dgm:t>
    </dgm:pt>
    <dgm:pt modelId="{C82061CA-D0AE-4E92-B3C8-B230EC40D251}" type="parTrans" cxnId="{031F0A42-C300-475D-9135-67C1C9CA86BD}">
      <dgm:prSet/>
      <dgm:spPr/>
      <dgm:t>
        <a:bodyPr/>
        <a:lstStyle/>
        <a:p>
          <a:endParaRPr lang="en-US"/>
        </a:p>
      </dgm:t>
    </dgm:pt>
    <dgm:pt modelId="{41C0F2C5-F5D9-4105-8C7D-D09792020067}" type="sibTrans" cxnId="{031F0A42-C300-475D-9135-67C1C9CA86BD}">
      <dgm:prSet/>
      <dgm:spPr/>
      <dgm:t>
        <a:bodyPr/>
        <a:lstStyle/>
        <a:p>
          <a:endParaRPr lang="en-US"/>
        </a:p>
      </dgm:t>
    </dgm:pt>
    <dgm:pt modelId="{EF249A87-78E7-DD4E-8F4B-13DCA78C9791}" type="pres">
      <dgm:prSet presAssocID="{D2D3B8AD-E7B9-44D8-869F-276D867A9A12}" presName="Name0" presStyleCnt="0">
        <dgm:presLayoutVars>
          <dgm:dir/>
          <dgm:animLvl val="lvl"/>
          <dgm:resizeHandles val="exact"/>
        </dgm:presLayoutVars>
      </dgm:prSet>
      <dgm:spPr/>
    </dgm:pt>
    <dgm:pt modelId="{C8BCA790-EBF6-9A48-8DB2-E867327856E5}" type="pres">
      <dgm:prSet presAssocID="{E00360C7-BB55-4C02-A1C7-38DE7CCF7519}" presName="linNode" presStyleCnt="0"/>
      <dgm:spPr/>
    </dgm:pt>
    <dgm:pt modelId="{74F5F4BA-D7D5-F644-96AD-DC3E81BB1549}" type="pres">
      <dgm:prSet presAssocID="{E00360C7-BB55-4C02-A1C7-38DE7CCF7519}" presName="parentText" presStyleLbl="solidFgAcc1" presStyleIdx="0" presStyleCnt="3">
        <dgm:presLayoutVars>
          <dgm:chMax val="1"/>
          <dgm:bulletEnabled/>
        </dgm:presLayoutVars>
      </dgm:prSet>
      <dgm:spPr/>
    </dgm:pt>
    <dgm:pt modelId="{92C3CA10-4CA1-6940-8639-7177EBBBCD4E}" type="pres">
      <dgm:prSet presAssocID="{E00360C7-BB55-4C02-A1C7-38DE7CCF7519}" presName="descendantText" presStyleLbl="alignNode1" presStyleIdx="0" presStyleCnt="3">
        <dgm:presLayoutVars>
          <dgm:bulletEnabled/>
        </dgm:presLayoutVars>
      </dgm:prSet>
      <dgm:spPr/>
    </dgm:pt>
    <dgm:pt modelId="{32E0D6D5-BF5D-B043-B8D3-4B5DE3D995AF}" type="pres">
      <dgm:prSet presAssocID="{DCB8BA33-23DB-4E15-8943-6FD110C41AA9}" presName="sp" presStyleCnt="0"/>
      <dgm:spPr/>
    </dgm:pt>
    <dgm:pt modelId="{1D769786-A6FC-574A-BCEC-398B7CF4DE75}" type="pres">
      <dgm:prSet presAssocID="{B9F2F56D-C754-4EFE-ADA6-146D684B639A}" presName="linNode" presStyleCnt="0"/>
      <dgm:spPr/>
    </dgm:pt>
    <dgm:pt modelId="{9BC9A8D8-A581-C54A-BD47-3BE243F01BCE}" type="pres">
      <dgm:prSet presAssocID="{B9F2F56D-C754-4EFE-ADA6-146D684B639A}" presName="parentText" presStyleLbl="solidFgAcc1" presStyleIdx="1" presStyleCnt="3">
        <dgm:presLayoutVars>
          <dgm:chMax val="1"/>
          <dgm:bulletEnabled/>
        </dgm:presLayoutVars>
      </dgm:prSet>
      <dgm:spPr/>
    </dgm:pt>
    <dgm:pt modelId="{C4693743-26E9-4549-B323-03A1D84ACF00}" type="pres">
      <dgm:prSet presAssocID="{B9F2F56D-C754-4EFE-ADA6-146D684B639A}" presName="descendantText" presStyleLbl="alignNode1" presStyleIdx="1" presStyleCnt="3">
        <dgm:presLayoutVars>
          <dgm:bulletEnabled/>
        </dgm:presLayoutVars>
      </dgm:prSet>
      <dgm:spPr/>
    </dgm:pt>
    <dgm:pt modelId="{A8E5C6CA-B9EB-4A46-A4C0-48E9C546A361}" type="pres">
      <dgm:prSet presAssocID="{6C074BC8-5048-41E7-BE64-162A2569EEBF}" presName="sp" presStyleCnt="0"/>
      <dgm:spPr/>
    </dgm:pt>
    <dgm:pt modelId="{E6890CA7-FCB7-0A47-A9B3-B6E7D8FF548C}" type="pres">
      <dgm:prSet presAssocID="{66D9388D-88CD-488E-AB5D-BFBF5EC03B59}" presName="linNode" presStyleCnt="0"/>
      <dgm:spPr/>
    </dgm:pt>
    <dgm:pt modelId="{EC889929-D31C-074A-AF04-E8886A9D8293}" type="pres">
      <dgm:prSet presAssocID="{66D9388D-88CD-488E-AB5D-BFBF5EC03B59}" presName="parentText" presStyleLbl="solidFgAcc1" presStyleIdx="2" presStyleCnt="3">
        <dgm:presLayoutVars>
          <dgm:chMax val="1"/>
          <dgm:bulletEnabled/>
        </dgm:presLayoutVars>
      </dgm:prSet>
      <dgm:spPr/>
    </dgm:pt>
    <dgm:pt modelId="{0CE846C9-9787-F741-8526-D3EF5C4324B0}" type="pres">
      <dgm:prSet presAssocID="{66D9388D-88CD-488E-AB5D-BFBF5EC03B59}" presName="descendantText" presStyleLbl="alignNode1" presStyleIdx="2" presStyleCnt="3">
        <dgm:presLayoutVars>
          <dgm:bulletEnabled/>
        </dgm:presLayoutVars>
      </dgm:prSet>
      <dgm:spPr/>
    </dgm:pt>
  </dgm:ptLst>
  <dgm:cxnLst>
    <dgm:cxn modelId="{9A1D9E03-2B90-3947-A90C-9F97A2B012D9}" type="presOf" srcId="{66D9388D-88CD-488E-AB5D-BFBF5EC03B59}" destId="{EC889929-D31C-074A-AF04-E8886A9D8293}" srcOrd="0" destOrd="0" presId="urn:microsoft.com/office/officeart/2016/7/layout/VerticalHollowActionList"/>
    <dgm:cxn modelId="{DEC94818-52A6-3A46-A5B7-5608C7476400}" type="presOf" srcId="{E00360C7-BB55-4C02-A1C7-38DE7CCF7519}" destId="{74F5F4BA-D7D5-F644-96AD-DC3E81BB1549}" srcOrd="0" destOrd="0" presId="urn:microsoft.com/office/officeart/2016/7/layout/VerticalHollowActionList"/>
    <dgm:cxn modelId="{031F0A42-C300-475D-9135-67C1C9CA86BD}" srcId="{66D9388D-88CD-488E-AB5D-BFBF5EC03B59}" destId="{A8D77342-E06F-46A1-9632-11D5290811F6}" srcOrd="0" destOrd="0" parTransId="{C82061CA-D0AE-4E92-B3C8-B230EC40D251}" sibTransId="{41C0F2C5-F5D9-4105-8C7D-D09792020067}"/>
    <dgm:cxn modelId="{58940F63-55EC-49E7-ADE0-535E9E72B8D4}" srcId="{E00360C7-BB55-4C02-A1C7-38DE7CCF7519}" destId="{E08F96AB-7562-4C13-AC9F-A1B363C72B82}" srcOrd="0" destOrd="0" parTransId="{E5F935CF-5D97-4C76-8881-D8DBEBEAA7C2}" sibTransId="{20B50B3C-5686-4F2A-B047-61F24037A370}"/>
    <dgm:cxn modelId="{746EEA66-286D-BE42-B91A-52BF533F74A0}" type="presOf" srcId="{D2D3B8AD-E7B9-44D8-869F-276D867A9A12}" destId="{EF249A87-78E7-DD4E-8F4B-13DCA78C9791}" srcOrd="0" destOrd="0" presId="urn:microsoft.com/office/officeart/2016/7/layout/VerticalHollowActionList"/>
    <dgm:cxn modelId="{A428966D-F15E-46DB-AA55-9715561F3E3C}" srcId="{D2D3B8AD-E7B9-44D8-869F-276D867A9A12}" destId="{E00360C7-BB55-4C02-A1C7-38DE7CCF7519}" srcOrd="0" destOrd="0" parTransId="{B1FCC745-CDA6-4B46-A7F6-323FF99E8998}" sibTransId="{DCB8BA33-23DB-4E15-8943-6FD110C41AA9}"/>
    <dgm:cxn modelId="{2B56C1AA-8278-FB4C-A771-164DDF630881}" type="presOf" srcId="{E08F96AB-7562-4C13-AC9F-A1B363C72B82}" destId="{92C3CA10-4CA1-6940-8639-7177EBBBCD4E}" srcOrd="0" destOrd="0" presId="urn:microsoft.com/office/officeart/2016/7/layout/VerticalHollowActionList"/>
    <dgm:cxn modelId="{7AB73FD4-3CAD-C54F-B0AE-B8CC2A21E803}" type="presOf" srcId="{B9F2F56D-C754-4EFE-ADA6-146D684B639A}" destId="{9BC9A8D8-A581-C54A-BD47-3BE243F01BCE}" srcOrd="0" destOrd="0" presId="urn:microsoft.com/office/officeart/2016/7/layout/VerticalHollowActionList"/>
    <dgm:cxn modelId="{16947CD6-E801-4708-A502-9C5824516E73}" srcId="{B9F2F56D-C754-4EFE-ADA6-146D684B639A}" destId="{BF973165-EEF8-4B85-A91A-26A8E06F780F}" srcOrd="0" destOrd="0" parTransId="{2DD48DA3-E7FD-4677-9DE1-E1F4FD7DFF5E}" sibTransId="{B60EBD9A-D428-4223-950A-D603EB4E92D2}"/>
    <dgm:cxn modelId="{72BE6AE2-1E16-464A-9A69-27606585CDD9}" srcId="{D2D3B8AD-E7B9-44D8-869F-276D867A9A12}" destId="{66D9388D-88CD-488E-AB5D-BFBF5EC03B59}" srcOrd="2" destOrd="0" parTransId="{9058A134-D208-457A-8979-28975152B3E9}" sibTransId="{20145DFE-E68B-4DF7-83F2-D36CA42ADA65}"/>
    <dgm:cxn modelId="{9C2681F5-2F7A-BB45-87DE-593F2829169F}" type="presOf" srcId="{BF973165-EEF8-4B85-A91A-26A8E06F780F}" destId="{C4693743-26E9-4549-B323-03A1D84ACF00}" srcOrd="0" destOrd="0" presId="urn:microsoft.com/office/officeart/2016/7/layout/VerticalHollowActionList"/>
    <dgm:cxn modelId="{1D6ACBF9-E6B9-4EB1-BA63-BBED4A8CA6A8}" srcId="{D2D3B8AD-E7B9-44D8-869F-276D867A9A12}" destId="{B9F2F56D-C754-4EFE-ADA6-146D684B639A}" srcOrd="1" destOrd="0" parTransId="{E6663877-C1CB-4C40-B7D5-B7C97FC82FB4}" sibTransId="{6C074BC8-5048-41E7-BE64-162A2569EEBF}"/>
    <dgm:cxn modelId="{6C0861FD-82C7-594A-9888-D3B9649E666B}" type="presOf" srcId="{A8D77342-E06F-46A1-9632-11D5290811F6}" destId="{0CE846C9-9787-F741-8526-D3EF5C4324B0}" srcOrd="0" destOrd="0" presId="urn:microsoft.com/office/officeart/2016/7/layout/VerticalHollowActionList"/>
    <dgm:cxn modelId="{3EB09CC1-E6EA-B045-9297-8C088CC627ED}" type="presParOf" srcId="{EF249A87-78E7-DD4E-8F4B-13DCA78C9791}" destId="{C8BCA790-EBF6-9A48-8DB2-E867327856E5}" srcOrd="0" destOrd="0" presId="urn:microsoft.com/office/officeart/2016/7/layout/VerticalHollowActionList"/>
    <dgm:cxn modelId="{3CBEA1A6-6688-B344-898D-72BFCD29F7A3}" type="presParOf" srcId="{C8BCA790-EBF6-9A48-8DB2-E867327856E5}" destId="{74F5F4BA-D7D5-F644-96AD-DC3E81BB1549}" srcOrd="0" destOrd="0" presId="urn:microsoft.com/office/officeart/2016/7/layout/VerticalHollowActionList"/>
    <dgm:cxn modelId="{04BD05DE-09E1-3740-A1F7-8932D9E7B219}" type="presParOf" srcId="{C8BCA790-EBF6-9A48-8DB2-E867327856E5}" destId="{92C3CA10-4CA1-6940-8639-7177EBBBCD4E}" srcOrd="1" destOrd="0" presId="urn:microsoft.com/office/officeart/2016/7/layout/VerticalHollowActionList"/>
    <dgm:cxn modelId="{08D545CA-C6D5-9247-96A2-B9E29FF86108}" type="presParOf" srcId="{EF249A87-78E7-DD4E-8F4B-13DCA78C9791}" destId="{32E0D6D5-BF5D-B043-B8D3-4B5DE3D995AF}" srcOrd="1" destOrd="0" presId="urn:microsoft.com/office/officeart/2016/7/layout/VerticalHollowActionList"/>
    <dgm:cxn modelId="{CE031EA5-30B7-7241-8ECC-C493F40C4233}" type="presParOf" srcId="{EF249A87-78E7-DD4E-8F4B-13DCA78C9791}" destId="{1D769786-A6FC-574A-BCEC-398B7CF4DE75}" srcOrd="2" destOrd="0" presId="urn:microsoft.com/office/officeart/2016/7/layout/VerticalHollowActionList"/>
    <dgm:cxn modelId="{E40BA79A-856E-A54D-A172-6EB573C23EFD}" type="presParOf" srcId="{1D769786-A6FC-574A-BCEC-398B7CF4DE75}" destId="{9BC9A8D8-A581-C54A-BD47-3BE243F01BCE}" srcOrd="0" destOrd="0" presId="urn:microsoft.com/office/officeart/2016/7/layout/VerticalHollowActionList"/>
    <dgm:cxn modelId="{629A6EF5-4F0B-1543-AFDF-C6BB94232B4A}" type="presParOf" srcId="{1D769786-A6FC-574A-BCEC-398B7CF4DE75}" destId="{C4693743-26E9-4549-B323-03A1D84ACF00}" srcOrd="1" destOrd="0" presId="urn:microsoft.com/office/officeart/2016/7/layout/VerticalHollowActionList"/>
    <dgm:cxn modelId="{DCE483E5-A4C2-6046-9558-C9C1420597D9}" type="presParOf" srcId="{EF249A87-78E7-DD4E-8F4B-13DCA78C9791}" destId="{A8E5C6CA-B9EB-4A46-A4C0-48E9C546A361}" srcOrd="3" destOrd="0" presId="urn:microsoft.com/office/officeart/2016/7/layout/VerticalHollowActionList"/>
    <dgm:cxn modelId="{367DD6EE-52B0-C147-B761-6EEAE6F0156F}" type="presParOf" srcId="{EF249A87-78E7-DD4E-8F4B-13DCA78C9791}" destId="{E6890CA7-FCB7-0A47-A9B3-B6E7D8FF548C}" srcOrd="4" destOrd="0" presId="urn:microsoft.com/office/officeart/2016/7/layout/VerticalHollowActionList"/>
    <dgm:cxn modelId="{9E492638-6438-454A-862C-F9E5864CC65F}" type="presParOf" srcId="{E6890CA7-FCB7-0A47-A9B3-B6E7D8FF548C}" destId="{EC889929-D31C-074A-AF04-E8886A9D8293}" srcOrd="0" destOrd="0" presId="urn:microsoft.com/office/officeart/2016/7/layout/VerticalHollowActionList"/>
    <dgm:cxn modelId="{CE4B45AA-7404-D644-B8E2-763C92C20A56}" type="presParOf" srcId="{E6890CA7-FCB7-0A47-A9B3-B6E7D8FF548C}" destId="{0CE846C9-9787-F741-8526-D3EF5C4324B0}"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9AF4DD-4343-4FEF-9635-C1FC03BE0AA4}" type="doc">
      <dgm:prSet loTypeId="urn:microsoft.com/office/officeart/2016/7/layout/BasicLinearProcessNumbered" loCatId="process" qsTypeId="urn:microsoft.com/office/officeart/2005/8/quickstyle/simple1" qsCatId="simple" csTypeId="urn:microsoft.com/office/officeart/2005/8/colors/colorful5" csCatId="colorful"/>
      <dgm:spPr/>
      <dgm:t>
        <a:bodyPr/>
        <a:lstStyle/>
        <a:p>
          <a:endParaRPr lang="en-US"/>
        </a:p>
      </dgm:t>
    </dgm:pt>
    <dgm:pt modelId="{CBC0C18A-55BF-4AA0-8FD6-CFCAC0DD7ED3}">
      <dgm:prSet/>
      <dgm:spPr/>
      <dgm:t>
        <a:bodyPr/>
        <a:lstStyle/>
        <a:p>
          <a:r>
            <a:rPr lang="en-US"/>
            <a:t>Put all communications/concerns in writing. </a:t>
          </a:r>
        </a:p>
      </dgm:t>
    </dgm:pt>
    <dgm:pt modelId="{A2FCE464-4EDE-46ED-BA79-18E8DBF8983A}" type="parTrans" cxnId="{2FD6373F-AF20-45D5-9FF9-B922F9603C0D}">
      <dgm:prSet/>
      <dgm:spPr/>
      <dgm:t>
        <a:bodyPr/>
        <a:lstStyle/>
        <a:p>
          <a:endParaRPr lang="en-US"/>
        </a:p>
      </dgm:t>
    </dgm:pt>
    <dgm:pt modelId="{F601DE78-20A9-4F27-BA49-21A8EFE2B565}" type="sibTrans" cxnId="{2FD6373F-AF20-45D5-9FF9-B922F9603C0D}">
      <dgm:prSet phldrT="1" phldr="0"/>
      <dgm:spPr/>
      <dgm:t>
        <a:bodyPr/>
        <a:lstStyle/>
        <a:p>
          <a:r>
            <a:rPr lang="en-US"/>
            <a:t>1</a:t>
          </a:r>
        </a:p>
      </dgm:t>
    </dgm:pt>
    <dgm:pt modelId="{C5435FE7-D07E-4172-BAE7-5179226A4FC8}">
      <dgm:prSet/>
      <dgm:spPr/>
      <dgm:t>
        <a:bodyPr/>
        <a:lstStyle/>
        <a:p>
          <a:r>
            <a:rPr lang="en-US"/>
            <a:t>Be specific about your concerns.</a:t>
          </a:r>
        </a:p>
      </dgm:t>
    </dgm:pt>
    <dgm:pt modelId="{269CF27E-11BD-4B01-B29E-866377438723}" type="parTrans" cxnId="{AB1B508D-2FC9-4541-8B81-27DC8E84343E}">
      <dgm:prSet/>
      <dgm:spPr/>
      <dgm:t>
        <a:bodyPr/>
        <a:lstStyle/>
        <a:p>
          <a:endParaRPr lang="en-US"/>
        </a:p>
      </dgm:t>
    </dgm:pt>
    <dgm:pt modelId="{005E33A6-D9E5-414C-BBF4-332F4D3DF95A}" type="sibTrans" cxnId="{AB1B508D-2FC9-4541-8B81-27DC8E84343E}">
      <dgm:prSet phldrT="2" phldr="0"/>
      <dgm:spPr/>
      <dgm:t>
        <a:bodyPr/>
        <a:lstStyle/>
        <a:p>
          <a:r>
            <a:rPr lang="en-US"/>
            <a:t>2</a:t>
          </a:r>
        </a:p>
      </dgm:t>
    </dgm:pt>
    <dgm:pt modelId="{68185544-2326-4EF6-9CFA-D4B721CF667A}">
      <dgm:prSet/>
      <dgm:spPr/>
      <dgm:t>
        <a:bodyPr/>
        <a:lstStyle/>
        <a:p>
          <a:r>
            <a:rPr lang="en-US"/>
            <a:t>Use bullet points. </a:t>
          </a:r>
        </a:p>
      </dgm:t>
    </dgm:pt>
    <dgm:pt modelId="{9DA67EE8-27FE-4E44-8138-E6961292A54E}" type="parTrans" cxnId="{372063D1-CEFE-40F8-B50C-06B2F4016A64}">
      <dgm:prSet/>
      <dgm:spPr/>
      <dgm:t>
        <a:bodyPr/>
        <a:lstStyle/>
        <a:p>
          <a:endParaRPr lang="en-US"/>
        </a:p>
      </dgm:t>
    </dgm:pt>
    <dgm:pt modelId="{92078D8D-33C4-4B78-961D-667BB19A6415}" type="sibTrans" cxnId="{372063D1-CEFE-40F8-B50C-06B2F4016A64}">
      <dgm:prSet phldrT="3" phldr="0"/>
      <dgm:spPr/>
      <dgm:t>
        <a:bodyPr/>
        <a:lstStyle/>
        <a:p>
          <a:r>
            <a:rPr lang="en-US"/>
            <a:t>3</a:t>
          </a:r>
        </a:p>
      </dgm:t>
    </dgm:pt>
    <dgm:pt modelId="{2A0AA7CF-AEB5-4723-8EDE-2AF52952DA0F}">
      <dgm:prSet/>
      <dgm:spPr/>
      <dgm:t>
        <a:bodyPr/>
        <a:lstStyle/>
        <a:p>
          <a:r>
            <a:rPr lang="en-US" dirty="0"/>
            <a:t>Document any issues.</a:t>
          </a:r>
        </a:p>
      </dgm:t>
    </dgm:pt>
    <dgm:pt modelId="{18143D99-8E26-45EC-9387-6D085265B7B1}" type="parTrans" cxnId="{2C89012A-BD71-4653-99E7-18B8A93CC22D}">
      <dgm:prSet/>
      <dgm:spPr/>
      <dgm:t>
        <a:bodyPr/>
        <a:lstStyle/>
        <a:p>
          <a:endParaRPr lang="en-US"/>
        </a:p>
      </dgm:t>
    </dgm:pt>
    <dgm:pt modelId="{E0A723D2-C36A-4A5C-9BC6-912AD052CDDC}" type="sibTrans" cxnId="{2C89012A-BD71-4653-99E7-18B8A93CC22D}">
      <dgm:prSet phldrT="4" phldr="0"/>
      <dgm:spPr/>
      <dgm:t>
        <a:bodyPr/>
        <a:lstStyle/>
        <a:p>
          <a:r>
            <a:rPr lang="en-US"/>
            <a:t>4</a:t>
          </a:r>
        </a:p>
      </dgm:t>
    </dgm:pt>
    <dgm:pt modelId="{172CF59E-56E9-8346-98D1-79B3E2F40AF9}" type="pres">
      <dgm:prSet presAssocID="{319AF4DD-4343-4FEF-9635-C1FC03BE0AA4}" presName="Name0" presStyleCnt="0">
        <dgm:presLayoutVars>
          <dgm:animLvl val="lvl"/>
          <dgm:resizeHandles val="exact"/>
        </dgm:presLayoutVars>
      </dgm:prSet>
      <dgm:spPr/>
    </dgm:pt>
    <dgm:pt modelId="{4E0950C3-F945-9C4E-8E68-994C103CE23A}" type="pres">
      <dgm:prSet presAssocID="{CBC0C18A-55BF-4AA0-8FD6-CFCAC0DD7ED3}" presName="compositeNode" presStyleCnt="0">
        <dgm:presLayoutVars>
          <dgm:bulletEnabled val="1"/>
        </dgm:presLayoutVars>
      </dgm:prSet>
      <dgm:spPr/>
    </dgm:pt>
    <dgm:pt modelId="{4E549AC3-B1A8-724B-BFFB-D741184A0849}" type="pres">
      <dgm:prSet presAssocID="{CBC0C18A-55BF-4AA0-8FD6-CFCAC0DD7ED3}" presName="bgRect" presStyleLbl="bgAccFollowNode1" presStyleIdx="0" presStyleCnt="4"/>
      <dgm:spPr/>
    </dgm:pt>
    <dgm:pt modelId="{2758F3F8-F99E-8C4F-9171-538B238A1107}" type="pres">
      <dgm:prSet presAssocID="{F601DE78-20A9-4F27-BA49-21A8EFE2B565}" presName="sibTransNodeCircle" presStyleLbl="alignNode1" presStyleIdx="0" presStyleCnt="8">
        <dgm:presLayoutVars>
          <dgm:chMax val="0"/>
          <dgm:bulletEnabled/>
        </dgm:presLayoutVars>
      </dgm:prSet>
      <dgm:spPr/>
    </dgm:pt>
    <dgm:pt modelId="{9F84ECEF-7660-9B4F-BF55-EA287F2896EF}" type="pres">
      <dgm:prSet presAssocID="{CBC0C18A-55BF-4AA0-8FD6-CFCAC0DD7ED3}" presName="bottomLine" presStyleLbl="alignNode1" presStyleIdx="1" presStyleCnt="8">
        <dgm:presLayoutVars/>
      </dgm:prSet>
      <dgm:spPr/>
    </dgm:pt>
    <dgm:pt modelId="{594B0AA4-18DB-264E-9AC2-2339FF047DA2}" type="pres">
      <dgm:prSet presAssocID="{CBC0C18A-55BF-4AA0-8FD6-CFCAC0DD7ED3}" presName="nodeText" presStyleLbl="bgAccFollowNode1" presStyleIdx="0" presStyleCnt="4">
        <dgm:presLayoutVars>
          <dgm:bulletEnabled val="1"/>
        </dgm:presLayoutVars>
      </dgm:prSet>
      <dgm:spPr/>
    </dgm:pt>
    <dgm:pt modelId="{46699E79-6002-F140-8205-4FAF303F08C3}" type="pres">
      <dgm:prSet presAssocID="{F601DE78-20A9-4F27-BA49-21A8EFE2B565}" presName="sibTrans" presStyleCnt="0"/>
      <dgm:spPr/>
    </dgm:pt>
    <dgm:pt modelId="{4F0CE371-E79C-CF46-AA3D-31D73A8F56E5}" type="pres">
      <dgm:prSet presAssocID="{C5435FE7-D07E-4172-BAE7-5179226A4FC8}" presName="compositeNode" presStyleCnt="0">
        <dgm:presLayoutVars>
          <dgm:bulletEnabled val="1"/>
        </dgm:presLayoutVars>
      </dgm:prSet>
      <dgm:spPr/>
    </dgm:pt>
    <dgm:pt modelId="{A83E846B-B84F-C84C-A3A7-C2F63CFC2371}" type="pres">
      <dgm:prSet presAssocID="{C5435FE7-D07E-4172-BAE7-5179226A4FC8}" presName="bgRect" presStyleLbl="bgAccFollowNode1" presStyleIdx="1" presStyleCnt="4"/>
      <dgm:spPr/>
    </dgm:pt>
    <dgm:pt modelId="{BFCE78DA-5B5A-514F-9A84-0FA02B1D7293}" type="pres">
      <dgm:prSet presAssocID="{005E33A6-D9E5-414C-BBF4-332F4D3DF95A}" presName="sibTransNodeCircle" presStyleLbl="alignNode1" presStyleIdx="2" presStyleCnt="8">
        <dgm:presLayoutVars>
          <dgm:chMax val="0"/>
          <dgm:bulletEnabled/>
        </dgm:presLayoutVars>
      </dgm:prSet>
      <dgm:spPr/>
    </dgm:pt>
    <dgm:pt modelId="{F5E169CA-04EE-6740-BB7B-5099DE230163}" type="pres">
      <dgm:prSet presAssocID="{C5435FE7-D07E-4172-BAE7-5179226A4FC8}" presName="bottomLine" presStyleLbl="alignNode1" presStyleIdx="3" presStyleCnt="8">
        <dgm:presLayoutVars/>
      </dgm:prSet>
      <dgm:spPr/>
    </dgm:pt>
    <dgm:pt modelId="{D1D95BDD-A6D5-5A47-911E-357EF7DB08F9}" type="pres">
      <dgm:prSet presAssocID="{C5435FE7-D07E-4172-BAE7-5179226A4FC8}" presName="nodeText" presStyleLbl="bgAccFollowNode1" presStyleIdx="1" presStyleCnt="4">
        <dgm:presLayoutVars>
          <dgm:bulletEnabled val="1"/>
        </dgm:presLayoutVars>
      </dgm:prSet>
      <dgm:spPr/>
    </dgm:pt>
    <dgm:pt modelId="{C38E6AFB-4252-E74F-93F6-A52731462344}" type="pres">
      <dgm:prSet presAssocID="{005E33A6-D9E5-414C-BBF4-332F4D3DF95A}" presName="sibTrans" presStyleCnt="0"/>
      <dgm:spPr/>
    </dgm:pt>
    <dgm:pt modelId="{85ACCF86-EB37-2448-A88F-380773F525DF}" type="pres">
      <dgm:prSet presAssocID="{68185544-2326-4EF6-9CFA-D4B721CF667A}" presName="compositeNode" presStyleCnt="0">
        <dgm:presLayoutVars>
          <dgm:bulletEnabled val="1"/>
        </dgm:presLayoutVars>
      </dgm:prSet>
      <dgm:spPr/>
    </dgm:pt>
    <dgm:pt modelId="{204A44D0-E939-2D43-898A-5D4E786B6197}" type="pres">
      <dgm:prSet presAssocID="{68185544-2326-4EF6-9CFA-D4B721CF667A}" presName="bgRect" presStyleLbl="bgAccFollowNode1" presStyleIdx="2" presStyleCnt="4"/>
      <dgm:spPr/>
    </dgm:pt>
    <dgm:pt modelId="{BC007437-5F93-7B48-8D2E-806B95C26AC3}" type="pres">
      <dgm:prSet presAssocID="{92078D8D-33C4-4B78-961D-667BB19A6415}" presName="sibTransNodeCircle" presStyleLbl="alignNode1" presStyleIdx="4" presStyleCnt="8">
        <dgm:presLayoutVars>
          <dgm:chMax val="0"/>
          <dgm:bulletEnabled/>
        </dgm:presLayoutVars>
      </dgm:prSet>
      <dgm:spPr/>
    </dgm:pt>
    <dgm:pt modelId="{CF3D6E65-C054-A843-BDF8-5561AEB5782A}" type="pres">
      <dgm:prSet presAssocID="{68185544-2326-4EF6-9CFA-D4B721CF667A}" presName="bottomLine" presStyleLbl="alignNode1" presStyleIdx="5" presStyleCnt="8">
        <dgm:presLayoutVars/>
      </dgm:prSet>
      <dgm:spPr/>
    </dgm:pt>
    <dgm:pt modelId="{1AE3BCB4-386F-1547-BCA6-D07BB39F5303}" type="pres">
      <dgm:prSet presAssocID="{68185544-2326-4EF6-9CFA-D4B721CF667A}" presName="nodeText" presStyleLbl="bgAccFollowNode1" presStyleIdx="2" presStyleCnt="4">
        <dgm:presLayoutVars>
          <dgm:bulletEnabled val="1"/>
        </dgm:presLayoutVars>
      </dgm:prSet>
      <dgm:spPr/>
    </dgm:pt>
    <dgm:pt modelId="{CDBC5FA2-4A80-AA4B-9943-D200BDECA2C7}" type="pres">
      <dgm:prSet presAssocID="{92078D8D-33C4-4B78-961D-667BB19A6415}" presName="sibTrans" presStyleCnt="0"/>
      <dgm:spPr/>
    </dgm:pt>
    <dgm:pt modelId="{018FD51D-444E-FA48-B039-EAEF6DDAB39A}" type="pres">
      <dgm:prSet presAssocID="{2A0AA7CF-AEB5-4723-8EDE-2AF52952DA0F}" presName="compositeNode" presStyleCnt="0">
        <dgm:presLayoutVars>
          <dgm:bulletEnabled val="1"/>
        </dgm:presLayoutVars>
      </dgm:prSet>
      <dgm:spPr/>
    </dgm:pt>
    <dgm:pt modelId="{195771F1-E5EF-8A48-9573-DF4DA1CE51C6}" type="pres">
      <dgm:prSet presAssocID="{2A0AA7CF-AEB5-4723-8EDE-2AF52952DA0F}" presName="bgRect" presStyleLbl="bgAccFollowNode1" presStyleIdx="3" presStyleCnt="4"/>
      <dgm:spPr/>
    </dgm:pt>
    <dgm:pt modelId="{2A7046AD-6CB3-BE42-A7C4-6DE777A6B7F7}" type="pres">
      <dgm:prSet presAssocID="{E0A723D2-C36A-4A5C-9BC6-912AD052CDDC}" presName="sibTransNodeCircle" presStyleLbl="alignNode1" presStyleIdx="6" presStyleCnt="8">
        <dgm:presLayoutVars>
          <dgm:chMax val="0"/>
          <dgm:bulletEnabled/>
        </dgm:presLayoutVars>
      </dgm:prSet>
      <dgm:spPr/>
    </dgm:pt>
    <dgm:pt modelId="{9B70A7CB-2B9E-3949-89E2-C74480C2DC41}" type="pres">
      <dgm:prSet presAssocID="{2A0AA7CF-AEB5-4723-8EDE-2AF52952DA0F}" presName="bottomLine" presStyleLbl="alignNode1" presStyleIdx="7" presStyleCnt="8">
        <dgm:presLayoutVars/>
      </dgm:prSet>
      <dgm:spPr/>
    </dgm:pt>
    <dgm:pt modelId="{C1279163-2F14-C047-932D-775437101373}" type="pres">
      <dgm:prSet presAssocID="{2A0AA7CF-AEB5-4723-8EDE-2AF52952DA0F}" presName="nodeText" presStyleLbl="bgAccFollowNode1" presStyleIdx="3" presStyleCnt="4">
        <dgm:presLayoutVars>
          <dgm:bulletEnabled val="1"/>
        </dgm:presLayoutVars>
      </dgm:prSet>
      <dgm:spPr/>
    </dgm:pt>
  </dgm:ptLst>
  <dgm:cxnLst>
    <dgm:cxn modelId="{958A5302-44C2-BD4B-9AF5-9A2334FA1A32}" type="presOf" srcId="{005E33A6-D9E5-414C-BBF4-332F4D3DF95A}" destId="{BFCE78DA-5B5A-514F-9A84-0FA02B1D7293}" srcOrd="0" destOrd="0" presId="urn:microsoft.com/office/officeart/2016/7/layout/BasicLinearProcessNumbered"/>
    <dgm:cxn modelId="{10923613-121F-8E4E-AC27-287D3439950D}" type="presOf" srcId="{2A0AA7CF-AEB5-4723-8EDE-2AF52952DA0F}" destId="{195771F1-E5EF-8A48-9573-DF4DA1CE51C6}" srcOrd="0" destOrd="0" presId="urn:microsoft.com/office/officeart/2016/7/layout/BasicLinearProcessNumbered"/>
    <dgm:cxn modelId="{03BE791E-EE84-5049-86CC-8E73389B149E}" type="presOf" srcId="{C5435FE7-D07E-4172-BAE7-5179226A4FC8}" destId="{D1D95BDD-A6D5-5A47-911E-357EF7DB08F9}" srcOrd="1" destOrd="0" presId="urn:microsoft.com/office/officeart/2016/7/layout/BasicLinearProcessNumbered"/>
    <dgm:cxn modelId="{028DA520-1C36-2142-A70F-F7FC47E8716A}" type="presOf" srcId="{E0A723D2-C36A-4A5C-9BC6-912AD052CDDC}" destId="{2A7046AD-6CB3-BE42-A7C4-6DE777A6B7F7}" srcOrd="0" destOrd="0" presId="urn:microsoft.com/office/officeart/2016/7/layout/BasicLinearProcessNumbered"/>
    <dgm:cxn modelId="{E7968426-5F0E-0F47-A2FB-CB86C3192EDF}" type="presOf" srcId="{C5435FE7-D07E-4172-BAE7-5179226A4FC8}" destId="{A83E846B-B84F-C84C-A3A7-C2F63CFC2371}" srcOrd="0" destOrd="0" presId="urn:microsoft.com/office/officeart/2016/7/layout/BasicLinearProcessNumbered"/>
    <dgm:cxn modelId="{B342BD26-4875-684F-8D7B-C68D5D321E47}" type="presOf" srcId="{CBC0C18A-55BF-4AA0-8FD6-CFCAC0DD7ED3}" destId="{594B0AA4-18DB-264E-9AC2-2339FF047DA2}" srcOrd="1" destOrd="0" presId="urn:microsoft.com/office/officeart/2016/7/layout/BasicLinearProcessNumbered"/>
    <dgm:cxn modelId="{2C89012A-BD71-4653-99E7-18B8A93CC22D}" srcId="{319AF4DD-4343-4FEF-9635-C1FC03BE0AA4}" destId="{2A0AA7CF-AEB5-4723-8EDE-2AF52952DA0F}" srcOrd="3" destOrd="0" parTransId="{18143D99-8E26-45EC-9387-6D085265B7B1}" sibTransId="{E0A723D2-C36A-4A5C-9BC6-912AD052CDDC}"/>
    <dgm:cxn modelId="{2FD6373F-AF20-45D5-9FF9-B922F9603C0D}" srcId="{319AF4DD-4343-4FEF-9635-C1FC03BE0AA4}" destId="{CBC0C18A-55BF-4AA0-8FD6-CFCAC0DD7ED3}" srcOrd="0" destOrd="0" parTransId="{A2FCE464-4EDE-46ED-BA79-18E8DBF8983A}" sibTransId="{F601DE78-20A9-4F27-BA49-21A8EFE2B565}"/>
    <dgm:cxn modelId="{02407C60-CE3D-E84C-9CC4-FDCEACE00F32}" type="presOf" srcId="{2A0AA7CF-AEB5-4723-8EDE-2AF52952DA0F}" destId="{C1279163-2F14-C047-932D-775437101373}" srcOrd="1" destOrd="0" presId="urn:microsoft.com/office/officeart/2016/7/layout/BasicLinearProcessNumbered"/>
    <dgm:cxn modelId="{86092969-EBD3-684F-91FD-5091231564C8}" type="presOf" srcId="{319AF4DD-4343-4FEF-9635-C1FC03BE0AA4}" destId="{172CF59E-56E9-8346-98D1-79B3E2F40AF9}" srcOrd="0" destOrd="0" presId="urn:microsoft.com/office/officeart/2016/7/layout/BasicLinearProcessNumbered"/>
    <dgm:cxn modelId="{1A1EC96F-E2B2-7244-85A5-A741A3F6C132}" type="presOf" srcId="{92078D8D-33C4-4B78-961D-667BB19A6415}" destId="{BC007437-5F93-7B48-8D2E-806B95C26AC3}" srcOrd="0" destOrd="0" presId="urn:microsoft.com/office/officeart/2016/7/layout/BasicLinearProcessNumbered"/>
    <dgm:cxn modelId="{D7E40279-5FE8-744D-8677-92AC9F92B996}" type="presOf" srcId="{68185544-2326-4EF6-9CFA-D4B721CF667A}" destId="{1AE3BCB4-386F-1547-BCA6-D07BB39F5303}" srcOrd="1" destOrd="0" presId="urn:microsoft.com/office/officeart/2016/7/layout/BasicLinearProcessNumbered"/>
    <dgm:cxn modelId="{AB1B508D-2FC9-4541-8B81-27DC8E84343E}" srcId="{319AF4DD-4343-4FEF-9635-C1FC03BE0AA4}" destId="{C5435FE7-D07E-4172-BAE7-5179226A4FC8}" srcOrd="1" destOrd="0" parTransId="{269CF27E-11BD-4B01-B29E-866377438723}" sibTransId="{005E33A6-D9E5-414C-BBF4-332F4D3DF95A}"/>
    <dgm:cxn modelId="{2E3E9DAF-8049-7942-A3AE-0BC35F5AC78B}" type="presOf" srcId="{CBC0C18A-55BF-4AA0-8FD6-CFCAC0DD7ED3}" destId="{4E549AC3-B1A8-724B-BFFB-D741184A0849}" srcOrd="0" destOrd="0" presId="urn:microsoft.com/office/officeart/2016/7/layout/BasicLinearProcessNumbered"/>
    <dgm:cxn modelId="{1FB7C9B1-7DA5-9744-BC6E-B74E598252CC}" type="presOf" srcId="{68185544-2326-4EF6-9CFA-D4B721CF667A}" destId="{204A44D0-E939-2D43-898A-5D4E786B6197}" srcOrd="0" destOrd="0" presId="urn:microsoft.com/office/officeart/2016/7/layout/BasicLinearProcessNumbered"/>
    <dgm:cxn modelId="{70E748CC-641D-1144-A7B5-41CFFFCA3343}" type="presOf" srcId="{F601DE78-20A9-4F27-BA49-21A8EFE2B565}" destId="{2758F3F8-F99E-8C4F-9171-538B238A1107}" srcOrd="0" destOrd="0" presId="urn:microsoft.com/office/officeart/2016/7/layout/BasicLinearProcessNumbered"/>
    <dgm:cxn modelId="{372063D1-CEFE-40F8-B50C-06B2F4016A64}" srcId="{319AF4DD-4343-4FEF-9635-C1FC03BE0AA4}" destId="{68185544-2326-4EF6-9CFA-D4B721CF667A}" srcOrd="2" destOrd="0" parTransId="{9DA67EE8-27FE-4E44-8138-E6961292A54E}" sibTransId="{92078D8D-33C4-4B78-961D-667BB19A6415}"/>
    <dgm:cxn modelId="{2177DCCA-563D-2F46-874B-BEE015EC3830}" type="presParOf" srcId="{172CF59E-56E9-8346-98D1-79B3E2F40AF9}" destId="{4E0950C3-F945-9C4E-8E68-994C103CE23A}" srcOrd="0" destOrd="0" presId="urn:microsoft.com/office/officeart/2016/7/layout/BasicLinearProcessNumbered"/>
    <dgm:cxn modelId="{8D943231-C67F-D74D-88A6-18D8A983458B}" type="presParOf" srcId="{4E0950C3-F945-9C4E-8E68-994C103CE23A}" destId="{4E549AC3-B1A8-724B-BFFB-D741184A0849}" srcOrd="0" destOrd="0" presId="urn:microsoft.com/office/officeart/2016/7/layout/BasicLinearProcessNumbered"/>
    <dgm:cxn modelId="{8FD64066-D170-7346-B7C2-069BB23101BE}" type="presParOf" srcId="{4E0950C3-F945-9C4E-8E68-994C103CE23A}" destId="{2758F3F8-F99E-8C4F-9171-538B238A1107}" srcOrd="1" destOrd="0" presId="urn:microsoft.com/office/officeart/2016/7/layout/BasicLinearProcessNumbered"/>
    <dgm:cxn modelId="{F1805E59-8E33-BE4C-8EAE-5E460BCC9518}" type="presParOf" srcId="{4E0950C3-F945-9C4E-8E68-994C103CE23A}" destId="{9F84ECEF-7660-9B4F-BF55-EA287F2896EF}" srcOrd="2" destOrd="0" presId="urn:microsoft.com/office/officeart/2016/7/layout/BasicLinearProcessNumbered"/>
    <dgm:cxn modelId="{53178F6D-208C-B140-8003-7385AE9B38CA}" type="presParOf" srcId="{4E0950C3-F945-9C4E-8E68-994C103CE23A}" destId="{594B0AA4-18DB-264E-9AC2-2339FF047DA2}" srcOrd="3" destOrd="0" presId="urn:microsoft.com/office/officeart/2016/7/layout/BasicLinearProcessNumbered"/>
    <dgm:cxn modelId="{168391C4-4F80-5C47-8A51-EDC5984E5B38}" type="presParOf" srcId="{172CF59E-56E9-8346-98D1-79B3E2F40AF9}" destId="{46699E79-6002-F140-8205-4FAF303F08C3}" srcOrd="1" destOrd="0" presId="urn:microsoft.com/office/officeart/2016/7/layout/BasicLinearProcessNumbered"/>
    <dgm:cxn modelId="{2C6605F4-A239-AF49-B1F6-726E3574CCC4}" type="presParOf" srcId="{172CF59E-56E9-8346-98D1-79B3E2F40AF9}" destId="{4F0CE371-E79C-CF46-AA3D-31D73A8F56E5}" srcOrd="2" destOrd="0" presId="urn:microsoft.com/office/officeart/2016/7/layout/BasicLinearProcessNumbered"/>
    <dgm:cxn modelId="{D00DA710-8F64-2243-ABAF-1495F96DE546}" type="presParOf" srcId="{4F0CE371-E79C-CF46-AA3D-31D73A8F56E5}" destId="{A83E846B-B84F-C84C-A3A7-C2F63CFC2371}" srcOrd="0" destOrd="0" presId="urn:microsoft.com/office/officeart/2016/7/layout/BasicLinearProcessNumbered"/>
    <dgm:cxn modelId="{ADB51679-5587-9F4D-889A-8A321A15BD5C}" type="presParOf" srcId="{4F0CE371-E79C-CF46-AA3D-31D73A8F56E5}" destId="{BFCE78DA-5B5A-514F-9A84-0FA02B1D7293}" srcOrd="1" destOrd="0" presId="urn:microsoft.com/office/officeart/2016/7/layout/BasicLinearProcessNumbered"/>
    <dgm:cxn modelId="{29D9FB8D-5D4F-D341-8B05-18E5BA749AB6}" type="presParOf" srcId="{4F0CE371-E79C-CF46-AA3D-31D73A8F56E5}" destId="{F5E169CA-04EE-6740-BB7B-5099DE230163}" srcOrd="2" destOrd="0" presId="urn:microsoft.com/office/officeart/2016/7/layout/BasicLinearProcessNumbered"/>
    <dgm:cxn modelId="{A32FBF9F-A08C-2443-A1C7-F1F90B64F2DA}" type="presParOf" srcId="{4F0CE371-E79C-CF46-AA3D-31D73A8F56E5}" destId="{D1D95BDD-A6D5-5A47-911E-357EF7DB08F9}" srcOrd="3" destOrd="0" presId="urn:microsoft.com/office/officeart/2016/7/layout/BasicLinearProcessNumbered"/>
    <dgm:cxn modelId="{5B679964-ABFA-A445-95BF-56394DE58E61}" type="presParOf" srcId="{172CF59E-56E9-8346-98D1-79B3E2F40AF9}" destId="{C38E6AFB-4252-E74F-93F6-A52731462344}" srcOrd="3" destOrd="0" presId="urn:microsoft.com/office/officeart/2016/7/layout/BasicLinearProcessNumbered"/>
    <dgm:cxn modelId="{4D511B60-69CA-0B4C-BA5C-239C3AA89E69}" type="presParOf" srcId="{172CF59E-56E9-8346-98D1-79B3E2F40AF9}" destId="{85ACCF86-EB37-2448-A88F-380773F525DF}" srcOrd="4" destOrd="0" presId="urn:microsoft.com/office/officeart/2016/7/layout/BasicLinearProcessNumbered"/>
    <dgm:cxn modelId="{87CBCDF2-EDF9-7649-B3EE-E24F51F0D716}" type="presParOf" srcId="{85ACCF86-EB37-2448-A88F-380773F525DF}" destId="{204A44D0-E939-2D43-898A-5D4E786B6197}" srcOrd="0" destOrd="0" presId="urn:microsoft.com/office/officeart/2016/7/layout/BasicLinearProcessNumbered"/>
    <dgm:cxn modelId="{84AAC2EF-0D3C-5749-99C9-BB9CBD63E273}" type="presParOf" srcId="{85ACCF86-EB37-2448-A88F-380773F525DF}" destId="{BC007437-5F93-7B48-8D2E-806B95C26AC3}" srcOrd="1" destOrd="0" presId="urn:microsoft.com/office/officeart/2016/7/layout/BasicLinearProcessNumbered"/>
    <dgm:cxn modelId="{6E5698C7-2F7E-7A4C-AA26-E712A5628D84}" type="presParOf" srcId="{85ACCF86-EB37-2448-A88F-380773F525DF}" destId="{CF3D6E65-C054-A843-BDF8-5561AEB5782A}" srcOrd="2" destOrd="0" presId="urn:microsoft.com/office/officeart/2016/7/layout/BasicLinearProcessNumbered"/>
    <dgm:cxn modelId="{534CD7F5-F646-CA47-9B86-BA8C9BE44363}" type="presParOf" srcId="{85ACCF86-EB37-2448-A88F-380773F525DF}" destId="{1AE3BCB4-386F-1547-BCA6-D07BB39F5303}" srcOrd="3" destOrd="0" presId="urn:microsoft.com/office/officeart/2016/7/layout/BasicLinearProcessNumbered"/>
    <dgm:cxn modelId="{94869D8B-8BB9-1C41-8BEF-E28BAB7DF65E}" type="presParOf" srcId="{172CF59E-56E9-8346-98D1-79B3E2F40AF9}" destId="{CDBC5FA2-4A80-AA4B-9943-D200BDECA2C7}" srcOrd="5" destOrd="0" presId="urn:microsoft.com/office/officeart/2016/7/layout/BasicLinearProcessNumbered"/>
    <dgm:cxn modelId="{466F4E3C-3809-2048-BAE6-4748F68B1BF5}" type="presParOf" srcId="{172CF59E-56E9-8346-98D1-79B3E2F40AF9}" destId="{018FD51D-444E-FA48-B039-EAEF6DDAB39A}" srcOrd="6" destOrd="0" presId="urn:microsoft.com/office/officeart/2016/7/layout/BasicLinearProcessNumbered"/>
    <dgm:cxn modelId="{A42265D2-3235-2248-9B53-7084B9CB5F9A}" type="presParOf" srcId="{018FD51D-444E-FA48-B039-EAEF6DDAB39A}" destId="{195771F1-E5EF-8A48-9573-DF4DA1CE51C6}" srcOrd="0" destOrd="0" presId="urn:microsoft.com/office/officeart/2016/7/layout/BasicLinearProcessNumbered"/>
    <dgm:cxn modelId="{9E6E9B6D-F720-F749-A2CB-7D9C088669D8}" type="presParOf" srcId="{018FD51D-444E-FA48-B039-EAEF6DDAB39A}" destId="{2A7046AD-6CB3-BE42-A7C4-6DE777A6B7F7}" srcOrd="1" destOrd="0" presId="urn:microsoft.com/office/officeart/2016/7/layout/BasicLinearProcessNumbered"/>
    <dgm:cxn modelId="{C5BEB3F4-ACA4-A74D-99AE-A3714579E2DB}" type="presParOf" srcId="{018FD51D-444E-FA48-B039-EAEF6DDAB39A}" destId="{9B70A7CB-2B9E-3949-89E2-C74480C2DC41}" srcOrd="2" destOrd="0" presId="urn:microsoft.com/office/officeart/2016/7/layout/BasicLinearProcessNumbered"/>
    <dgm:cxn modelId="{8B9811F5-B170-D641-A4F1-32C372EF1A6E}" type="presParOf" srcId="{018FD51D-444E-FA48-B039-EAEF6DDAB39A}" destId="{C1279163-2F14-C047-932D-775437101373}" srcOrd="3" destOrd="0" presId="urn:microsoft.com/office/officeart/2016/7/layout/BasicLinear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F12FC1-4A1E-4109-B732-D2B388BACDD4}" type="doc">
      <dgm:prSet loTypeId="urn:microsoft.com/office/officeart/2018/5/layout/IconLeafLabelList" loCatId="icon" qsTypeId="urn:microsoft.com/office/officeart/2005/8/quickstyle/simple1" qsCatId="simple" csTypeId="urn:microsoft.com/office/officeart/2018/5/colors/Iconchunking_coloredtext_accent0_3" csCatId="mainScheme" phldr="1"/>
      <dgm:spPr/>
      <dgm:t>
        <a:bodyPr/>
        <a:lstStyle/>
        <a:p>
          <a:endParaRPr lang="en-US"/>
        </a:p>
      </dgm:t>
    </dgm:pt>
    <dgm:pt modelId="{187131AC-0AE0-4616-8E00-67E637F23366}">
      <dgm:prSet/>
      <dgm:spPr/>
      <dgm:t>
        <a:bodyPr/>
        <a:lstStyle/>
        <a:p>
          <a:pPr>
            <a:defRPr cap="all"/>
          </a:pPr>
          <a:r>
            <a:rPr lang="en-US"/>
            <a:t>IEP Review</a:t>
          </a:r>
        </a:p>
      </dgm:t>
    </dgm:pt>
    <dgm:pt modelId="{C01B62BC-62C4-432E-B44A-A251405AFC5F}" type="parTrans" cxnId="{B41FBD08-9776-48EB-B842-421C9C98BEBE}">
      <dgm:prSet/>
      <dgm:spPr/>
      <dgm:t>
        <a:bodyPr/>
        <a:lstStyle/>
        <a:p>
          <a:endParaRPr lang="en-US"/>
        </a:p>
      </dgm:t>
    </dgm:pt>
    <dgm:pt modelId="{3CEFFD49-29FD-431C-BBD0-DF82687FA460}" type="sibTrans" cxnId="{B41FBD08-9776-48EB-B842-421C9C98BEBE}">
      <dgm:prSet/>
      <dgm:spPr/>
      <dgm:t>
        <a:bodyPr/>
        <a:lstStyle/>
        <a:p>
          <a:endParaRPr lang="en-US"/>
        </a:p>
      </dgm:t>
    </dgm:pt>
    <dgm:pt modelId="{624F3D3A-253A-464E-A80F-DBD9ADE5DCE8}">
      <dgm:prSet/>
      <dgm:spPr/>
      <dgm:t>
        <a:bodyPr/>
        <a:lstStyle/>
        <a:p>
          <a:pPr>
            <a:defRPr cap="all"/>
          </a:pPr>
          <a:r>
            <a:rPr lang="en-US"/>
            <a:t>Attend IEP meetings </a:t>
          </a:r>
        </a:p>
      </dgm:t>
    </dgm:pt>
    <dgm:pt modelId="{EB9E7F69-F446-4728-B28C-AB1FB0D54800}" type="parTrans" cxnId="{04FB8BA5-1950-4BF4-8863-42DFC11C57B1}">
      <dgm:prSet/>
      <dgm:spPr/>
      <dgm:t>
        <a:bodyPr/>
        <a:lstStyle/>
        <a:p>
          <a:endParaRPr lang="en-US"/>
        </a:p>
      </dgm:t>
    </dgm:pt>
    <dgm:pt modelId="{28D2B00C-CA64-4E41-B18C-93828E16D735}" type="sibTrans" cxnId="{04FB8BA5-1950-4BF4-8863-42DFC11C57B1}">
      <dgm:prSet/>
      <dgm:spPr/>
      <dgm:t>
        <a:bodyPr/>
        <a:lstStyle/>
        <a:p>
          <a:endParaRPr lang="en-US"/>
        </a:p>
      </dgm:t>
    </dgm:pt>
    <dgm:pt modelId="{CB53F72E-10B2-4835-B3E4-048CD4607682}">
      <dgm:prSet/>
      <dgm:spPr/>
      <dgm:t>
        <a:bodyPr/>
        <a:lstStyle/>
        <a:p>
          <a:pPr>
            <a:defRPr cap="all"/>
          </a:pPr>
          <a:r>
            <a:rPr lang="en-US"/>
            <a:t>Mediation </a:t>
          </a:r>
        </a:p>
      </dgm:t>
    </dgm:pt>
    <dgm:pt modelId="{CFC92C54-C0CB-4320-A558-845E29D70149}" type="parTrans" cxnId="{3856FAEF-CC86-4E62-AE60-760EF2661A72}">
      <dgm:prSet/>
      <dgm:spPr/>
      <dgm:t>
        <a:bodyPr/>
        <a:lstStyle/>
        <a:p>
          <a:endParaRPr lang="en-US"/>
        </a:p>
      </dgm:t>
    </dgm:pt>
    <dgm:pt modelId="{6A7315E3-3066-4408-8BBB-1C86F8BCFDE2}" type="sibTrans" cxnId="{3856FAEF-CC86-4E62-AE60-760EF2661A72}">
      <dgm:prSet/>
      <dgm:spPr/>
      <dgm:t>
        <a:bodyPr/>
        <a:lstStyle/>
        <a:p>
          <a:endParaRPr lang="en-US"/>
        </a:p>
      </dgm:t>
    </dgm:pt>
    <dgm:pt modelId="{7B1348B4-A566-4C34-93C8-ABE15FBE8F8C}">
      <dgm:prSet/>
      <dgm:spPr/>
      <dgm:t>
        <a:bodyPr/>
        <a:lstStyle/>
        <a:p>
          <a:pPr>
            <a:defRPr cap="all"/>
          </a:pPr>
          <a:r>
            <a:rPr lang="en-US"/>
            <a:t>Due Process ( last resort)</a:t>
          </a:r>
        </a:p>
      </dgm:t>
    </dgm:pt>
    <dgm:pt modelId="{F0F1D0E7-D453-4B67-9CDD-09E1924EAA8D}" type="parTrans" cxnId="{A6CE27C1-E29E-4C9B-901B-3E09BF40B772}">
      <dgm:prSet/>
      <dgm:spPr/>
      <dgm:t>
        <a:bodyPr/>
        <a:lstStyle/>
        <a:p>
          <a:endParaRPr lang="en-US"/>
        </a:p>
      </dgm:t>
    </dgm:pt>
    <dgm:pt modelId="{64A24CFC-10B2-4EFC-85B5-561B0BDDF006}" type="sibTrans" cxnId="{A6CE27C1-E29E-4C9B-901B-3E09BF40B772}">
      <dgm:prSet/>
      <dgm:spPr/>
      <dgm:t>
        <a:bodyPr/>
        <a:lstStyle/>
        <a:p>
          <a:endParaRPr lang="en-US"/>
        </a:p>
      </dgm:t>
    </dgm:pt>
    <dgm:pt modelId="{AB04A2E5-95E5-4082-82EF-0FDEC9965D6F}" type="pres">
      <dgm:prSet presAssocID="{F7F12FC1-4A1E-4109-B732-D2B388BACDD4}" presName="root" presStyleCnt="0">
        <dgm:presLayoutVars>
          <dgm:dir/>
          <dgm:resizeHandles val="exact"/>
        </dgm:presLayoutVars>
      </dgm:prSet>
      <dgm:spPr/>
    </dgm:pt>
    <dgm:pt modelId="{6B2DDA14-A9CE-4F91-9F35-0BB8E8360E9E}" type="pres">
      <dgm:prSet presAssocID="{187131AC-0AE0-4616-8E00-67E637F23366}" presName="compNode" presStyleCnt="0"/>
      <dgm:spPr/>
    </dgm:pt>
    <dgm:pt modelId="{1B78C75F-0EDF-4984-8D3D-757362D3B15F}" type="pres">
      <dgm:prSet presAssocID="{187131AC-0AE0-4616-8E00-67E637F23366}" presName="iconBgRect" presStyleLbl="bgShp" presStyleIdx="0" presStyleCnt="4"/>
      <dgm:spPr>
        <a:prstGeom prst="round2DiagRect">
          <a:avLst>
            <a:gd name="adj1" fmla="val 29727"/>
            <a:gd name="adj2" fmla="val 0"/>
          </a:avLst>
        </a:prstGeom>
      </dgm:spPr>
    </dgm:pt>
    <dgm:pt modelId="{DC16AB4D-7EBD-4E24-926D-16F21D82937C}" type="pres">
      <dgm:prSet presAssocID="{187131AC-0AE0-4616-8E00-67E637F2336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DB035A04-918D-4BCD-8076-679917E81758}" type="pres">
      <dgm:prSet presAssocID="{187131AC-0AE0-4616-8E00-67E637F23366}" presName="spaceRect" presStyleCnt="0"/>
      <dgm:spPr/>
    </dgm:pt>
    <dgm:pt modelId="{C97682FF-5E7B-47ED-AB1C-C5CDFF94BFB0}" type="pres">
      <dgm:prSet presAssocID="{187131AC-0AE0-4616-8E00-67E637F23366}" presName="textRect" presStyleLbl="revTx" presStyleIdx="0" presStyleCnt="4">
        <dgm:presLayoutVars>
          <dgm:chMax val="1"/>
          <dgm:chPref val="1"/>
        </dgm:presLayoutVars>
      </dgm:prSet>
      <dgm:spPr/>
    </dgm:pt>
    <dgm:pt modelId="{09159BC3-B2ED-4A33-8109-947E0326BC96}" type="pres">
      <dgm:prSet presAssocID="{3CEFFD49-29FD-431C-BBD0-DF82687FA460}" presName="sibTrans" presStyleCnt="0"/>
      <dgm:spPr/>
    </dgm:pt>
    <dgm:pt modelId="{D4C9421C-2649-4B4E-B34C-F4AA1955DBB7}" type="pres">
      <dgm:prSet presAssocID="{624F3D3A-253A-464E-A80F-DBD9ADE5DCE8}" presName="compNode" presStyleCnt="0"/>
      <dgm:spPr/>
    </dgm:pt>
    <dgm:pt modelId="{FC46E17A-4693-4E2B-AA69-E16434841B71}" type="pres">
      <dgm:prSet presAssocID="{624F3D3A-253A-464E-A80F-DBD9ADE5DCE8}" presName="iconBgRect" presStyleLbl="bgShp" presStyleIdx="1" presStyleCnt="4"/>
      <dgm:spPr>
        <a:prstGeom prst="round2DiagRect">
          <a:avLst>
            <a:gd name="adj1" fmla="val 29727"/>
            <a:gd name="adj2" fmla="val 0"/>
          </a:avLst>
        </a:prstGeom>
      </dgm:spPr>
    </dgm:pt>
    <dgm:pt modelId="{39CF35D2-FB1A-4F89-B3BF-F470AC2B6151}" type="pres">
      <dgm:prSet presAssocID="{624F3D3A-253A-464E-A80F-DBD9ADE5DCE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eeting"/>
        </a:ext>
      </dgm:extLst>
    </dgm:pt>
    <dgm:pt modelId="{6FB4C7B8-C78B-42AE-947C-4494FF02CA36}" type="pres">
      <dgm:prSet presAssocID="{624F3D3A-253A-464E-A80F-DBD9ADE5DCE8}" presName="spaceRect" presStyleCnt="0"/>
      <dgm:spPr/>
    </dgm:pt>
    <dgm:pt modelId="{95CA60CE-824B-4C84-93A8-9BB9E570DE97}" type="pres">
      <dgm:prSet presAssocID="{624F3D3A-253A-464E-A80F-DBD9ADE5DCE8}" presName="textRect" presStyleLbl="revTx" presStyleIdx="1" presStyleCnt="4">
        <dgm:presLayoutVars>
          <dgm:chMax val="1"/>
          <dgm:chPref val="1"/>
        </dgm:presLayoutVars>
      </dgm:prSet>
      <dgm:spPr/>
    </dgm:pt>
    <dgm:pt modelId="{9A0F563C-982F-412F-B720-DA77E1577050}" type="pres">
      <dgm:prSet presAssocID="{28D2B00C-CA64-4E41-B18C-93828E16D735}" presName="sibTrans" presStyleCnt="0"/>
      <dgm:spPr/>
    </dgm:pt>
    <dgm:pt modelId="{34E4304E-3C50-464D-B545-A389B47D1E9D}" type="pres">
      <dgm:prSet presAssocID="{CB53F72E-10B2-4835-B3E4-048CD4607682}" presName="compNode" presStyleCnt="0"/>
      <dgm:spPr/>
    </dgm:pt>
    <dgm:pt modelId="{C535DE03-3C37-474C-9AF8-4000DB9DDD71}" type="pres">
      <dgm:prSet presAssocID="{CB53F72E-10B2-4835-B3E4-048CD4607682}" presName="iconBgRect" presStyleLbl="bgShp" presStyleIdx="2" presStyleCnt="4"/>
      <dgm:spPr>
        <a:prstGeom prst="round2DiagRect">
          <a:avLst>
            <a:gd name="adj1" fmla="val 29727"/>
            <a:gd name="adj2" fmla="val 0"/>
          </a:avLst>
        </a:prstGeom>
      </dgm:spPr>
    </dgm:pt>
    <dgm:pt modelId="{FB20631B-1EFB-4B6C-A4EC-4A1170485A0F}" type="pres">
      <dgm:prSet presAssocID="{CB53F72E-10B2-4835-B3E4-048CD460768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avel"/>
        </a:ext>
      </dgm:extLst>
    </dgm:pt>
    <dgm:pt modelId="{52143F26-53BA-4193-AB0B-76C91345B0BF}" type="pres">
      <dgm:prSet presAssocID="{CB53F72E-10B2-4835-B3E4-048CD4607682}" presName="spaceRect" presStyleCnt="0"/>
      <dgm:spPr/>
    </dgm:pt>
    <dgm:pt modelId="{811856F6-ACBE-48C6-AB23-7FFF2148096E}" type="pres">
      <dgm:prSet presAssocID="{CB53F72E-10B2-4835-B3E4-048CD4607682}" presName="textRect" presStyleLbl="revTx" presStyleIdx="2" presStyleCnt="4">
        <dgm:presLayoutVars>
          <dgm:chMax val="1"/>
          <dgm:chPref val="1"/>
        </dgm:presLayoutVars>
      </dgm:prSet>
      <dgm:spPr/>
    </dgm:pt>
    <dgm:pt modelId="{94E9CA4C-005D-4934-9782-D940034EFB1E}" type="pres">
      <dgm:prSet presAssocID="{6A7315E3-3066-4408-8BBB-1C86F8BCFDE2}" presName="sibTrans" presStyleCnt="0"/>
      <dgm:spPr/>
    </dgm:pt>
    <dgm:pt modelId="{1D4C888A-5505-445C-9267-0EE499330B26}" type="pres">
      <dgm:prSet presAssocID="{7B1348B4-A566-4C34-93C8-ABE15FBE8F8C}" presName="compNode" presStyleCnt="0"/>
      <dgm:spPr/>
    </dgm:pt>
    <dgm:pt modelId="{DB16ACCE-D270-4B17-8C1C-314A575703BD}" type="pres">
      <dgm:prSet presAssocID="{7B1348B4-A566-4C34-93C8-ABE15FBE8F8C}" presName="iconBgRect" presStyleLbl="bgShp" presStyleIdx="3" presStyleCnt="4"/>
      <dgm:spPr>
        <a:prstGeom prst="round2DiagRect">
          <a:avLst>
            <a:gd name="adj1" fmla="val 29727"/>
            <a:gd name="adj2" fmla="val 0"/>
          </a:avLst>
        </a:prstGeom>
      </dgm:spPr>
    </dgm:pt>
    <dgm:pt modelId="{1799B675-60F9-4D3B-9806-665133113319}" type="pres">
      <dgm:prSet presAssocID="{7B1348B4-A566-4C34-93C8-ABE15FBE8F8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ilding"/>
        </a:ext>
      </dgm:extLst>
    </dgm:pt>
    <dgm:pt modelId="{EC580300-7618-4884-AB59-47C8F3568360}" type="pres">
      <dgm:prSet presAssocID="{7B1348B4-A566-4C34-93C8-ABE15FBE8F8C}" presName="spaceRect" presStyleCnt="0"/>
      <dgm:spPr/>
    </dgm:pt>
    <dgm:pt modelId="{1E362280-962E-4F7C-999F-BDF02AFD66EE}" type="pres">
      <dgm:prSet presAssocID="{7B1348B4-A566-4C34-93C8-ABE15FBE8F8C}" presName="textRect" presStyleLbl="revTx" presStyleIdx="3" presStyleCnt="4">
        <dgm:presLayoutVars>
          <dgm:chMax val="1"/>
          <dgm:chPref val="1"/>
        </dgm:presLayoutVars>
      </dgm:prSet>
      <dgm:spPr/>
    </dgm:pt>
  </dgm:ptLst>
  <dgm:cxnLst>
    <dgm:cxn modelId="{B41FBD08-9776-48EB-B842-421C9C98BEBE}" srcId="{F7F12FC1-4A1E-4109-B732-D2B388BACDD4}" destId="{187131AC-0AE0-4616-8E00-67E637F23366}" srcOrd="0" destOrd="0" parTransId="{C01B62BC-62C4-432E-B44A-A251405AFC5F}" sibTransId="{3CEFFD49-29FD-431C-BBD0-DF82687FA460}"/>
    <dgm:cxn modelId="{DF6C3511-A9E8-40B8-BF08-F2351A05D0F1}" type="presOf" srcId="{187131AC-0AE0-4616-8E00-67E637F23366}" destId="{C97682FF-5E7B-47ED-AB1C-C5CDFF94BFB0}" srcOrd="0" destOrd="0" presId="urn:microsoft.com/office/officeart/2018/5/layout/IconLeafLabelList"/>
    <dgm:cxn modelId="{74F6A911-271B-4B10-9B97-734D94326C99}" type="presOf" srcId="{F7F12FC1-4A1E-4109-B732-D2B388BACDD4}" destId="{AB04A2E5-95E5-4082-82EF-0FDEC9965D6F}" srcOrd="0" destOrd="0" presId="urn:microsoft.com/office/officeart/2018/5/layout/IconLeafLabelList"/>
    <dgm:cxn modelId="{E37DFC3B-F75C-4E7A-8EAC-63CA219A8AB5}" type="presOf" srcId="{624F3D3A-253A-464E-A80F-DBD9ADE5DCE8}" destId="{95CA60CE-824B-4C84-93A8-9BB9E570DE97}" srcOrd="0" destOrd="0" presId="urn:microsoft.com/office/officeart/2018/5/layout/IconLeafLabelList"/>
    <dgm:cxn modelId="{66F96A5F-B934-43FF-AAC0-03090521BD3C}" type="presOf" srcId="{7B1348B4-A566-4C34-93C8-ABE15FBE8F8C}" destId="{1E362280-962E-4F7C-999F-BDF02AFD66EE}" srcOrd="0" destOrd="0" presId="urn:microsoft.com/office/officeart/2018/5/layout/IconLeafLabelList"/>
    <dgm:cxn modelId="{04FB8BA5-1950-4BF4-8863-42DFC11C57B1}" srcId="{F7F12FC1-4A1E-4109-B732-D2B388BACDD4}" destId="{624F3D3A-253A-464E-A80F-DBD9ADE5DCE8}" srcOrd="1" destOrd="0" parTransId="{EB9E7F69-F446-4728-B28C-AB1FB0D54800}" sibTransId="{28D2B00C-CA64-4E41-B18C-93828E16D735}"/>
    <dgm:cxn modelId="{A6CE27C1-E29E-4C9B-901B-3E09BF40B772}" srcId="{F7F12FC1-4A1E-4109-B732-D2B388BACDD4}" destId="{7B1348B4-A566-4C34-93C8-ABE15FBE8F8C}" srcOrd="3" destOrd="0" parTransId="{F0F1D0E7-D453-4B67-9CDD-09E1924EAA8D}" sibTransId="{64A24CFC-10B2-4EFC-85B5-561B0BDDF006}"/>
    <dgm:cxn modelId="{C90762CA-CA27-4DB2-B7C5-A22A91214F7D}" type="presOf" srcId="{CB53F72E-10B2-4835-B3E4-048CD4607682}" destId="{811856F6-ACBE-48C6-AB23-7FFF2148096E}" srcOrd="0" destOrd="0" presId="urn:microsoft.com/office/officeart/2018/5/layout/IconLeafLabelList"/>
    <dgm:cxn modelId="{3856FAEF-CC86-4E62-AE60-760EF2661A72}" srcId="{F7F12FC1-4A1E-4109-B732-D2B388BACDD4}" destId="{CB53F72E-10B2-4835-B3E4-048CD4607682}" srcOrd="2" destOrd="0" parTransId="{CFC92C54-C0CB-4320-A558-845E29D70149}" sibTransId="{6A7315E3-3066-4408-8BBB-1C86F8BCFDE2}"/>
    <dgm:cxn modelId="{DD531161-06B5-4641-BDE5-D1D5EBB4B69F}" type="presParOf" srcId="{AB04A2E5-95E5-4082-82EF-0FDEC9965D6F}" destId="{6B2DDA14-A9CE-4F91-9F35-0BB8E8360E9E}" srcOrd="0" destOrd="0" presId="urn:microsoft.com/office/officeart/2018/5/layout/IconLeafLabelList"/>
    <dgm:cxn modelId="{7FC9DE4F-7616-4388-9497-97EF0C517420}" type="presParOf" srcId="{6B2DDA14-A9CE-4F91-9F35-0BB8E8360E9E}" destId="{1B78C75F-0EDF-4984-8D3D-757362D3B15F}" srcOrd="0" destOrd="0" presId="urn:microsoft.com/office/officeart/2018/5/layout/IconLeafLabelList"/>
    <dgm:cxn modelId="{7D748286-8FBF-4CAB-9CE5-86C2F993F7CB}" type="presParOf" srcId="{6B2DDA14-A9CE-4F91-9F35-0BB8E8360E9E}" destId="{DC16AB4D-7EBD-4E24-926D-16F21D82937C}" srcOrd="1" destOrd="0" presId="urn:microsoft.com/office/officeart/2018/5/layout/IconLeafLabelList"/>
    <dgm:cxn modelId="{44AB8779-7C74-4E44-942C-2030763F14C3}" type="presParOf" srcId="{6B2DDA14-A9CE-4F91-9F35-0BB8E8360E9E}" destId="{DB035A04-918D-4BCD-8076-679917E81758}" srcOrd="2" destOrd="0" presId="urn:microsoft.com/office/officeart/2018/5/layout/IconLeafLabelList"/>
    <dgm:cxn modelId="{0AB3696E-7893-4ECD-B87A-B854AED6A58C}" type="presParOf" srcId="{6B2DDA14-A9CE-4F91-9F35-0BB8E8360E9E}" destId="{C97682FF-5E7B-47ED-AB1C-C5CDFF94BFB0}" srcOrd="3" destOrd="0" presId="urn:microsoft.com/office/officeart/2018/5/layout/IconLeafLabelList"/>
    <dgm:cxn modelId="{D60891D6-E3EA-40BD-851C-635F064CEAEE}" type="presParOf" srcId="{AB04A2E5-95E5-4082-82EF-0FDEC9965D6F}" destId="{09159BC3-B2ED-4A33-8109-947E0326BC96}" srcOrd="1" destOrd="0" presId="urn:microsoft.com/office/officeart/2018/5/layout/IconLeafLabelList"/>
    <dgm:cxn modelId="{E8BD5080-98DD-4182-90E1-3BB989D732FA}" type="presParOf" srcId="{AB04A2E5-95E5-4082-82EF-0FDEC9965D6F}" destId="{D4C9421C-2649-4B4E-B34C-F4AA1955DBB7}" srcOrd="2" destOrd="0" presId="urn:microsoft.com/office/officeart/2018/5/layout/IconLeafLabelList"/>
    <dgm:cxn modelId="{C29475AA-7F93-4412-AD40-F544D85495CE}" type="presParOf" srcId="{D4C9421C-2649-4B4E-B34C-F4AA1955DBB7}" destId="{FC46E17A-4693-4E2B-AA69-E16434841B71}" srcOrd="0" destOrd="0" presId="urn:microsoft.com/office/officeart/2018/5/layout/IconLeafLabelList"/>
    <dgm:cxn modelId="{D01FBA26-D068-4A66-9F76-CB2530D2409D}" type="presParOf" srcId="{D4C9421C-2649-4B4E-B34C-F4AA1955DBB7}" destId="{39CF35D2-FB1A-4F89-B3BF-F470AC2B6151}" srcOrd="1" destOrd="0" presId="urn:microsoft.com/office/officeart/2018/5/layout/IconLeafLabelList"/>
    <dgm:cxn modelId="{0C69CDB4-DCE9-4EAC-A670-B6B16F89B2B9}" type="presParOf" srcId="{D4C9421C-2649-4B4E-B34C-F4AA1955DBB7}" destId="{6FB4C7B8-C78B-42AE-947C-4494FF02CA36}" srcOrd="2" destOrd="0" presId="urn:microsoft.com/office/officeart/2018/5/layout/IconLeafLabelList"/>
    <dgm:cxn modelId="{E240A1EE-7339-4196-A329-F59B050FFC13}" type="presParOf" srcId="{D4C9421C-2649-4B4E-B34C-F4AA1955DBB7}" destId="{95CA60CE-824B-4C84-93A8-9BB9E570DE97}" srcOrd="3" destOrd="0" presId="urn:microsoft.com/office/officeart/2018/5/layout/IconLeafLabelList"/>
    <dgm:cxn modelId="{CF3A52FC-95B7-4C21-954F-24A5127C6CBE}" type="presParOf" srcId="{AB04A2E5-95E5-4082-82EF-0FDEC9965D6F}" destId="{9A0F563C-982F-412F-B720-DA77E1577050}" srcOrd="3" destOrd="0" presId="urn:microsoft.com/office/officeart/2018/5/layout/IconLeafLabelList"/>
    <dgm:cxn modelId="{856ED180-DCF0-4C18-822F-30DE61D42B07}" type="presParOf" srcId="{AB04A2E5-95E5-4082-82EF-0FDEC9965D6F}" destId="{34E4304E-3C50-464D-B545-A389B47D1E9D}" srcOrd="4" destOrd="0" presId="urn:microsoft.com/office/officeart/2018/5/layout/IconLeafLabelList"/>
    <dgm:cxn modelId="{44B9C023-0220-47DD-A6A5-B0B4E932528C}" type="presParOf" srcId="{34E4304E-3C50-464D-B545-A389B47D1E9D}" destId="{C535DE03-3C37-474C-9AF8-4000DB9DDD71}" srcOrd="0" destOrd="0" presId="urn:microsoft.com/office/officeart/2018/5/layout/IconLeafLabelList"/>
    <dgm:cxn modelId="{FE59F658-7037-44EF-8926-12271CF3C0BE}" type="presParOf" srcId="{34E4304E-3C50-464D-B545-A389B47D1E9D}" destId="{FB20631B-1EFB-4B6C-A4EC-4A1170485A0F}" srcOrd="1" destOrd="0" presId="urn:microsoft.com/office/officeart/2018/5/layout/IconLeafLabelList"/>
    <dgm:cxn modelId="{4074B90B-703F-4F88-88EF-FC1F34CA0E6B}" type="presParOf" srcId="{34E4304E-3C50-464D-B545-A389B47D1E9D}" destId="{52143F26-53BA-4193-AB0B-76C91345B0BF}" srcOrd="2" destOrd="0" presId="urn:microsoft.com/office/officeart/2018/5/layout/IconLeafLabelList"/>
    <dgm:cxn modelId="{1EDA6217-817C-45D8-A385-2C3F4551AE37}" type="presParOf" srcId="{34E4304E-3C50-464D-B545-A389B47D1E9D}" destId="{811856F6-ACBE-48C6-AB23-7FFF2148096E}" srcOrd="3" destOrd="0" presId="urn:microsoft.com/office/officeart/2018/5/layout/IconLeafLabelList"/>
    <dgm:cxn modelId="{649702B1-FF1F-446C-9F68-EDBC0D0CD032}" type="presParOf" srcId="{AB04A2E5-95E5-4082-82EF-0FDEC9965D6F}" destId="{94E9CA4C-005D-4934-9782-D940034EFB1E}" srcOrd="5" destOrd="0" presId="urn:microsoft.com/office/officeart/2018/5/layout/IconLeafLabelList"/>
    <dgm:cxn modelId="{D10AEE55-FEB0-482A-9AD5-9DDC6AD663BB}" type="presParOf" srcId="{AB04A2E5-95E5-4082-82EF-0FDEC9965D6F}" destId="{1D4C888A-5505-445C-9267-0EE499330B26}" srcOrd="6" destOrd="0" presId="urn:microsoft.com/office/officeart/2018/5/layout/IconLeafLabelList"/>
    <dgm:cxn modelId="{CB2F3286-A1BB-4505-8619-0A14A17E898E}" type="presParOf" srcId="{1D4C888A-5505-445C-9267-0EE499330B26}" destId="{DB16ACCE-D270-4B17-8C1C-314A575703BD}" srcOrd="0" destOrd="0" presId="urn:microsoft.com/office/officeart/2018/5/layout/IconLeafLabelList"/>
    <dgm:cxn modelId="{E4D2C70F-9D1E-4ADF-9219-4E97CD1508F4}" type="presParOf" srcId="{1D4C888A-5505-445C-9267-0EE499330B26}" destId="{1799B675-60F9-4D3B-9806-665133113319}" srcOrd="1" destOrd="0" presId="urn:microsoft.com/office/officeart/2018/5/layout/IconLeafLabelList"/>
    <dgm:cxn modelId="{DA64D9B8-BCAC-4778-AE09-EF95548CC87D}" type="presParOf" srcId="{1D4C888A-5505-445C-9267-0EE499330B26}" destId="{EC580300-7618-4884-AB59-47C8F3568360}" srcOrd="2" destOrd="0" presId="urn:microsoft.com/office/officeart/2018/5/layout/IconLeafLabelList"/>
    <dgm:cxn modelId="{C156660C-32DD-4481-85AD-9373841637CD}" type="presParOf" srcId="{1D4C888A-5505-445C-9267-0EE499330B26}" destId="{1E362280-962E-4F7C-999F-BDF02AFD66EE}"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C3CA10-4CA1-6940-8639-7177EBBBCD4E}">
      <dsp:nvSpPr>
        <dsp:cNvPr id="0" name=""/>
        <dsp:cNvSpPr/>
      </dsp:nvSpPr>
      <dsp:spPr>
        <a:xfrm>
          <a:off x="2103120" y="1359"/>
          <a:ext cx="8412480" cy="13937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1066800">
            <a:lnSpc>
              <a:spcPct val="90000"/>
            </a:lnSpc>
            <a:spcBef>
              <a:spcPct val="0"/>
            </a:spcBef>
            <a:spcAft>
              <a:spcPct val="35000"/>
            </a:spcAft>
            <a:buNone/>
          </a:pPr>
          <a:r>
            <a:rPr lang="en-US" sz="2400" kern="1200"/>
            <a:t>Develop an Agenda before the meeting ( at least 3-5 days before the meeting).</a:t>
          </a:r>
        </a:p>
      </dsp:txBody>
      <dsp:txXfrm>
        <a:off x="2103120" y="1359"/>
        <a:ext cx="8412480" cy="1393787"/>
      </dsp:txXfrm>
    </dsp:sp>
    <dsp:sp modelId="{74F5F4BA-D7D5-F644-96AD-DC3E81BB1549}">
      <dsp:nvSpPr>
        <dsp:cNvPr id="0" name=""/>
        <dsp:cNvSpPr/>
      </dsp:nvSpPr>
      <dsp:spPr>
        <a:xfrm>
          <a:off x="0" y="1359"/>
          <a:ext cx="2103120" cy="139378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244600">
            <a:lnSpc>
              <a:spcPct val="90000"/>
            </a:lnSpc>
            <a:spcBef>
              <a:spcPct val="0"/>
            </a:spcBef>
            <a:spcAft>
              <a:spcPct val="35000"/>
            </a:spcAft>
            <a:buNone/>
          </a:pPr>
          <a:r>
            <a:rPr lang="en-US" sz="2800" kern="1200"/>
            <a:t>Develop</a:t>
          </a:r>
        </a:p>
      </dsp:txBody>
      <dsp:txXfrm>
        <a:off x="0" y="1359"/>
        <a:ext cx="2103120" cy="1393787"/>
      </dsp:txXfrm>
    </dsp:sp>
    <dsp:sp modelId="{C4693743-26E9-4549-B323-03A1D84ACF00}">
      <dsp:nvSpPr>
        <dsp:cNvPr id="0" name=""/>
        <dsp:cNvSpPr/>
      </dsp:nvSpPr>
      <dsp:spPr>
        <a:xfrm>
          <a:off x="2103120" y="1478775"/>
          <a:ext cx="8412480" cy="13937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1066800">
            <a:lnSpc>
              <a:spcPct val="90000"/>
            </a:lnSpc>
            <a:spcBef>
              <a:spcPct val="0"/>
            </a:spcBef>
            <a:spcAft>
              <a:spcPct val="35000"/>
            </a:spcAft>
            <a:buNone/>
          </a:pPr>
          <a:r>
            <a:rPr lang="en-US" sz="2400" kern="1200"/>
            <a:t>Circulate it to the appropriate person ( case manager, special education director). </a:t>
          </a:r>
        </a:p>
      </dsp:txBody>
      <dsp:txXfrm>
        <a:off x="2103120" y="1478775"/>
        <a:ext cx="8412480" cy="1393787"/>
      </dsp:txXfrm>
    </dsp:sp>
    <dsp:sp modelId="{9BC9A8D8-A581-C54A-BD47-3BE243F01BCE}">
      <dsp:nvSpPr>
        <dsp:cNvPr id="0" name=""/>
        <dsp:cNvSpPr/>
      </dsp:nvSpPr>
      <dsp:spPr>
        <a:xfrm>
          <a:off x="0" y="1478775"/>
          <a:ext cx="2103120" cy="139378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244600">
            <a:lnSpc>
              <a:spcPct val="90000"/>
            </a:lnSpc>
            <a:spcBef>
              <a:spcPct val="0"/>
            </a:spcBef>
            <a:spcAft>
              <a:spcPct val="35000"/>
            </a:spcAft>
            <a:buNone/>
          </a:pPr>
          <a:r>
            <a:rPr lang="en-US" sz="2800" kern="1200"/>
            <a:t>Circulate</a:t>
          </a:r>
        </a:p>
      </dsp:txBody>
      <dsp:txXfrm>
        <a:off x="0" y="1478775"/>
        <a:ext cx="2103120" cy="1393787"/>
      </dsp:txXfrm>
    </dsp:sp>
    <dsp:sp modelId="{0CE846C9-9787-F741-8526-D3EF5C4324B0}">
      <dsp:nvSpPr>
        <dsp:cNvPr id="0" name=""/>
        <dsp:cNvSpPr/>
      </dsp:nvSpPr>
      <dsp:spPr>
        <a:xfrm>
          <a:off x="2103120" y="2956190"/>
          <a:ext cx="8412480" cy="13937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225" tIns="354022" rIns="163225" bIns="354022" numCol="1" spcCol="1270" anchor="ctr" anchorCtr="0">
          <a:noAutofit/>
        </a:bodyPr>
        <a:lstStyle/>
        <a:p>
          <a:pPr marL="0" lvl="0" indent="0" algn="l" defTabSz="1066800">
            <a:lnSpc>
              <a:spcPct val="90000"/>
            </a:lnSpc>
            <a:spcBef>
              <a:spcPct val="0"/>
            </a:spcBef>
            <a:spcAft>
              <a:spcPct val="35000"/>
            </a:spcAft>
            <a:buNone/>
          </a:pPr>
          <a:r>
            <a:rPr lang="en-US" sz="2400" kern="1200"/>
            <a:t>Agree on a time frame for the meeting.</a:t>
          </a:r>
        </a:p>
      </dsp:txBody>
      <dsp:txXfrm>
        <a:off x="2103120" y="2956190"/>
        <a:ext cx="8412480" cy="1393787"/>
      </dsp:txXfrm>
    </dsp:sp>
    <dsp:sp modelId="{EC889929-D31C-074A-AF04-E8886A9D8293}">
      <dsp:nvSpPr>
        <dsp:cNvPr id="0" name=""/>
        <dsp:cNvSpPr/>
      </dsp:nvSpPr>
      <dsp:spPr>
        <a:xfrm>
          <a:off x="0" y="2956190"/>
          <a:ext cx="2103120" cy="1393787"/>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290" tIns="137675" rIns="111290" bIns="137675" numCol="1" spcCol="1270" anchor="ctr" anchorCtr="0">
          <a:noAutofit/>
        </a:bodyPr>
        <a:lstStyle/>
        <a:p>
          <a:pPr marL="0" lvl="0" indent="0" algn="ctr" defTabSz="1244600">
            <a:lnSpc>
              <a:spcPct val="90000"/>
            </a:lnSpc>
            <a:spcBef>
              <a:spcPct val="0"/>
            </a:spcBef>
            <a:spcAft>
              <a:spcPct val="35000"/>
            </a:spcAft>
            <a:buNone/>
          </a:pPr>
          <a:r>
            <a:rPr lang="en-US" sz="2800" kern="1200"/>
            <a:t>Agree on</a:t>
          </a:r>
        </a:p>
      </dsp:txBody>
      <dsp:txXfrm>
        <a:off x="0" y="2956190"/>
        <a:ext cx="2103120" cy="139378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549AC3-B1A8-724B-BFFB-D741184A0849}">
      <dsp:nvSpPr>
        <dsp:cNvPr id="0" name=""/>
        <dsp:cNvSpPr/>
      </dsp:nvSpPr>
      <dsp:spPr>
        <a:xfrm>
          <a:off x="3080" y="464830"/>
          <a:ext cx="2444055" cy="3421677"/>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a:t>Put all communications/concerns in writing. </a:t>
          </a:r>
        </a:p>
      </dsp:txBody>
      <dsp:txXfrm>
        <a:off x="3080" y="1765067"/>
        <a:ext cx="2444055" cy="2053006"/>
      </dsp:txXfrm>
    </dsp:sp>
    <dsp:sp modelId="{2758F3F8-F99E-8C4F-9171-538B238A1107}">
      <dsp:nvSpPr>
        <dsp:cNvPr id="0" name=""/>
        <dsp:cNvSpPr/>
      </dsp:nvSpPr>
      <dsp:spPr>
        <a:xfrm>
          <a:off x="711856" y="806997"/>
          <a:ext cx="1026503" cy="1026503"/>
        </a:xfrm>
        <a:prstGeom prst="ellips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862184" y="957325"/>
        <a:ext cx="725847" cy="725847"/>
      </dsp:txXfrm>
    </dsp:sp>
    <dsp:sp modelId="{9F84ECEF-7660-9B4F-BF55-EA287F2896EF}">
      <dsp:nvSpPr>
        <dsp:cNvPr id="0" name=""/>
        <dsp:cNvSpPr/>
      </dsp:nvSpPr>
      <dsp:spPr>
        <a:xfrm>
          <a:off x="3080" y="3886435"/>
          <a:ext cx="2444055" cy="72"/>
        </a:xfrm>
        <a:prstGeom prst="rect">
          <a:avLst/>
        </a:prstGeom>
        <a:solidFill>
          <a:schemeClr val="accent5">
            <a:hueOff val="-965506"/>
            <a:satOff val="-2488"/>
            <a:lumOff val="-1681"/>
            <a:alphaOff val="0"/>
          </a:schemeClr>
        </a:solidFill>
        <a:ln w="12700" cap="flat" cmpd="sng" algn="ctr">
          <a:solidFill>
            <a:schemeClr val="accent5">
              <a:hueOff val="-965506"/>
              <a:satOff val="-2488"/>
              <a:lumOff val="-168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3E846B-B84F-C84C-A3A7-C2F63CFC2371}">
      <dsp:nvSpPr>
        <dsp:cNvPr id="0" name=""/>
        <dsp:cNvSpPr/>
      </dsp:nvSpPr>
      <dsp:spPr>
        <a:xfrm>
          <a:off x="2691541" y="464830"/>
          <a:ext cx="2444055" cy="3421677"/>
        </a:xfrm>
        <a:prstGeom prst="rect">
          <a:avLst/>
        </a:prstGeom>
        <a:solidFill>
          <a:schemeClr val="accent5">
            <a:tint val="40000"/>
            <a:alpha val="90000"/>
            <a:hueOff val="-2246587"/>
            <a:satOff val="-7611"/>
            <a:lumOff val="-976"/>
            <a:alphaOff val="0"/>
          </a:schemeClr>
        </a:solidFill>
        <a:ln w="12700" cap="flat" cmpd="sng" algn="ctr">
          <a:solidFill>
            <a:schemeClr val="accent5">
              <a:tint val="40000"/>
              <a:alpha val="90000"/>
              <a:hueOff val="-2246587"/>
              <a:satOff val="-7611"/>
              <a:lumOff val="-97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a:t>Be specific about your concerns.</a:t>
          </a:r>
        </a:p>
      </dsp:txBody>
      <dsp:txXfrm>
        <a:off x="2691541" y="1765067"/>
        <a:ext cx="2444055" cy="2053006"/>
      </dsp:txXfrm>
    </dsp:sp>
    <dsp:sp modelId="{BFCE78DA-5B5A-514F-9A84-0FA02B1D7293}">
      <dsp:nvSpPr>
        <dsp:cNvPr id="0" name=""/>
        <dsp:cNvSpPr/>
      </dsp:nvSpPr>
      <dsp:spPr>
        <a:xfrm>
          <a:off x="3400317" y="806997"/>
          <a:ext cx="1026503" cy="1026503"/>
        </a:xfrm>
        <a:prstGeom prst="ellipse">
          <a:avLst/>
        </a:prstGeom>
        <a:solidFill>
          <a:schemeClr val="accent5">
            <a:hueOff val="-1931012"/>
            <a:satOff val="-4977"/>
            <a:lumOff val="-3361"/>
            <a:alphaOff val="0"/>
          </a:schemeClr>
        </a:solidFill>
        <a:ln w="12700" cap="flat" cmpd="sng" algn="ctr">
          <a:solidFill>
            <a:schemeClr val="accent5">
              <a:hueOff val="-1931012"/>
              <a:satOff val="-4977"/>
              <a:lumOff val="-33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550645" y="957325"/>
        <a:ext cx="725847" cy="725847"/>
      </dsp:txXfrm>
    </dsp:sp>
    <dsp:sp modelId="{F5E169CA-04EE-6740-BB7B-5099DE230163}">
      <dsp:nvSpPr>
        <dsp:cNvPr id="0" name=""/>
        <dsp:cNvSpPr/>
      </dsp:nvSpPr>
      <dsp:spPr>
        <a:xfrm>
          <a:off x="2691541" y="3886435"/>
          <a:ext cx="2444055" cy="72"/>
        </a:xfrm>
        <a:prstGeom prst="rect">
          <a:avLst/>
        </a:prstGeom>
        <a:solidFill>
          <a:schemeClr val="accent5">
            <a:hueOff val="-2896518"/>
            <a:satOff val="-7465"/>
            <a:lumOff val="-5042"/>
            <a:alphaOff val="0"/>
          </a:schemeClr>
        </a:solidFill>
        <a:ln w="12700" cap="flat" cmpd="sng" algn="ctr">
          <a:solidFill>
            <a:schemeClr val="accent5">
              <a:hueOff val="-2896518"/>
              <a:satOff val="-7465"/>
              <a:lumOff val="-504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04A44D0-E939-2D43-898A-5D4E786B6197}">
      <dsp:nvSpPr>
        <dsp:cNvPr id="0" name=""/>
        <dsp:cNvSpPr/>
      </dsp:nvSpPr>
      <dsp:spPr>
        <a:xfrm>
          <a:off x="5380002" y="464830"/>
          <a:ext cx="2444055" cy="3421677"/>
        </a:xfrm>
        <a:prstGeom prst="rect">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4493175"/>
              <a:satOff val="-15221"/>
              <a:lumOff val="-195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a:t>Use bullet points. </a:t>
          </a:r>
        </a:p>
      </dsp:txBody>
      <dsp:txXfrm>
        <a:off x="5380002" y="1765067"/>
        <a:ext cx="2444055" cy="2053006"/>
      </dsp:txXfrm>
    </dsp:sp>
    <dsp:sp modelId="{BC007437-5F93-7B48-8D2E-806B95C26AC3}">
      <dsp:nvSpPr>
        <dsp:cNvPr id="0" name=""/>
        <dsp:cNvSpPr/>
      </dsp:nvSpPr>
      <dsp:spPr>
        <a:xfrm>
          <a:off x="6088778" y="806997"/>
          <a:ext cx="1026503" cy="1026503"/>
        </a:xfrm>
        <a:prstGeom prst="ellipse">
          <a:avLst/>
        </a:prstGeom>
        <a:solidFill>
          <a:schemeClr val="accent5">
            <a:hueOff val="-3862025"/>
            <a:satOff val="-9954"/>
            <a:lumOff val="-6723"/>
            <a:alphaOff val="0"/>
          </a:schemeClr>
        </a:solidFill>
        <a:ln w="12700" cap="flat" cmpd="sng" algn="ctr">
          <a:solidFill>
            <a:schemeClr val="accent5">
              <a:hueOff val="-3862025"/>
              <a:satOff val="-9954"/>
              <a:lumOff val="-672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6239106" y="957325"/>
        <a:ext cx="725847" cy="725847"/>
      </dsp:txXfrm>
    </dsp:sp>
    <dsp:sp modelId="{CF3D6E65-C054-A843-BDF8-5561AEB5782A}">
      <dsp:nvSpPr>
        <dsp:cNvPr id="0" name=""/>
        <dsp:cNvSpPr/>
      </dsp:nvSpPr>
      <dsp:spPr>
        <a:xfrm>
          <a:off x="5380002" y="3886435"/>
          <a:ext cx="2444055" cy="72"/>
        </a:xfrm>
        <a:prstGeom prst="rect">
          <a:avLst/>
        </a:prstGeom>
        <a:solidFill>
          <a:schemeClr val="accent5">
            <a:hueOff val="-4827531"/>
            <a:satOff val="-12442"/>
            <a:lumOff val="-8404"/>
            <a:alphaOff val="0"/>
          </a:schemeClr>
        </a:solidFill>
        <a:ln w="12700" cap="flat" cmpd="sng" algn="ctr">
          <a:solidFill>
            <a:schemeClr val="accent5">
              <a:hueOff val="-4827531"/>
              <a:satOff val="-12442"/>
              <a:lumOff val="-84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5771F1-E5EF-8A48-9573-DF4DA1CE51C6}">
      <dsp:nvSpPr>
        <dsp:cNvPr id="0" name=""/>
        <dsp:cNvSpPr/>
      </dsp:nvSpPr>
      <dsp:spPr>
        <a:xfrm>
          <a:off x="8068463" y="464830"/>
          <a:ext cx="2444055" cy="3421677"/>
        </a:xfrm>
        <a:prstGeom prst="rect">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90548" tIns="330200" rIns="190548" bIns="330200" numCol="1" spcCol="1270" anchor="t" anchorCtr="0">
          <a:noAutofit/>
        </a:bodyPr>
        <a:lstStyle/>
        <a:p>
          <a:pPr marL="0" lvl="0" indent="0" algn="l" defTabSz="666750">
            <a:lnSpc>
              <a:spcPct val="90000"/>
            </a:lnSpc>
            <a:spcBef>
              <a:spcPct val="0"/>
            </a:spcBef>
            <a:spcAft>
              <a:spcPct val="35000"/>
            </a:spcAft>
            <a:buNone/>
          </a:pPr>
          <a:r>
            <a:rPr lang="en-US" sz="1500" kern="1200" dirty="0"/>
            <a:t>Document any issues.</a:t>
          </a:r>
        </a:p>
      </dsp:txBody>
      <dsp:txXfrm>
        <a:off x="8068463" y="1765067"/>
        <a:ext cx="2444055" cy="2053006"/>
      </dsp:txXfrm>
    </dsp:sp>
    <dsp:sp modelId="{2A7046AD-6CB3-BE42-A7C4-6DE777A6B7F7}">
      <dsp:nvSpPr>
        <dsp:cNvPr id="0" name=""/>
        <dsp:cNvSpPr/>
      </dsp:nvSpPr>
      <dsp:spPr>
        <a:xfrm>
          <a:off x="8777239" y="806997"/>
          <a:ext cx="1026503" cy="1026503"/>
        </a:xfrm>
        <a:prstGeom prst="ellipse">
          <a:avLst/>
        </a:prstGeom>
        <a:solidFill>
          <a:schemeClr val="accent5">
            <a:hueOff val="-5793037"/>
            <a:satOff val="-14931"/>
            <a:lumOff val="-10084"/>
            <a:alphaOff val="0"/>
          </a:schemeClr>
        </a:solidFill>
        <a:ln w="12700" cap="flat" cmpd="sng" algn="ctr">
          <a:solidFill>
            <a:schemeClr val="accent5">
              <a:hueOff val="-5793037"/>
              <a:satOff val="-14931"/>
              <a:lumOff val="-1008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30" tIns="12700" rIns="80030" bIns="12700" numCol="1" spcCol="1270" anchor="ctr" anchorCtr="0">
          <a:noAutofit/>
        </a:bodyPr>
        <a:lstStyle/>
        <a:p>
          <a:pPr marL="0" lvl="0" indent="0" algn="ctr" defTabSz="2133600">
            <a:lnSpc>
              <a:spcPct val="90000"/>
            </a:lnSpc>
            <a:spcBef>
              <a:spcPct val="0"/>
            </a:spcBef>
            <a:spcAft>
              <a:spcPct val="35000"/>
            </a:spcAft>
            <a:buNone/>
          </a:pPr>
          <a:r>
            <a:rPr lang="en-US" sz="4800" kern="1200"/>
            <a:t>4</a:t>
          </a:r>
        </a:p>
      </dsp:txBody>
      <dsp:txXfrm>
        <a:off x="8927567" y="957325"/>
        <a:ext cx="725847" cy="725847"/>
      </dsp:txXfrm>
    </dsp:sp>
    <dsp:sp modelId="{9B70A7CB-2B9E-3949-89E2-C74480C2DC41}">
      <dsp:nvSpPr>
        <dsp:cNvPr id="0" name=""/>
        <dsp:cNvSpPr/>
      </dsp:nvSpPr>
      <dsp:spPr>
        <a:xfrm>
          <a:off x="8068463" y="3886435"/>
          <a:ext cx="2444055" cy="72"/>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78C75F-0EDF-4984-8D3D-757362D3B15F}">
      <dsp:nvSpPr>
        <dsp:cNvPr id="0" name=""/>
        <dsp:cNvSpPr/>
      </dsp:nvSpPr>
      <dsp:spPr>
        <a:xfrm>
          <a:off x="969209" y="1078881"/>
          <a:ext cx="1263966" cy="1263966"/>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16AB4D-7EBD-4E24-926D-16F21D82937C}">
      <dsp:nvSpPr>
        <dsp:cNvPr id="0" name=""/>
        <dsp:cNvSpPr/>
      </dsp:nvSpPr>
      <dsp:spPr>
        <a:xfrm>
          <a:off x="1238579" y="1348251"/>
          <a:ext cx="725226" cy="7252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7682FF-5E7B-47ED-AB1C-C5CDFF94BFB0}">
      <dsp:nvSpPr>
        <dsp:cNvPr id="0" name=""/>
        <dsp:cNvSpPr/>
      </dsp:nvSpPr>
      <dsp:spPr>
        <a:xfrm>
          <a:off x="565154" y="2736542"/>
          <a:ext cx="207207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IEP Review</a:t>
          </a:r>
        </a:p>
      </dsp:txBody>
      <dsp:txXfrm>
        <a:off x="565154" y="2736542"/>
        <a:ext cx="2072076" cy="720000"/>
      </dsp:txXfrm>
    </dsp:sp>
    <dsp:sp modelId="{FC46E17A-4693-4E2B-AA69-E16434841B71}">
      <dsp:nvSpPr>
        <dsp:cNvPr id="0" name=""/>
        <dsp:cNvSpPr/>
      </dsp:nvSpPr>
      <dsp:spPr>
        <a:xfrm>
          <a:off x="3403899" y="1078881"/>
          <a:ext cx="1263966" cy="1263966"/>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CF35D2-FB1A-4F89-B3BF-F470AC2B6151}">
      <dsp:nvSpPr>
        <dsp:cNvPr id="0" name=""/>
        <dsp:cNvSpPr/>
      </dsp:nvSpPr>
      <dsp:spPr>
        <a:xfrm>
          <a:off x="3673269" y="1348251"/>
          <a:ext cx="725226" cy="7252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5CA60CE-824B-4C84-93A8-9BB9E570DE97}">
      <dsp:nvSpPr>
        <dsp:cNvPr id="0" name=""/>
        <dsp:cNvSpPr/>
      </dsp:nvSpPr>
      <dsp:spPr>
        <a:xfrm>
          <a:off x="2999844" y="2736542"/>
          <a:ext cx="207207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Attend IEP meetings </a:t>
          </a:r>
        </a:p>
      </dsp:txBody>
      <dsp:txXfrm>
        <a:off x="2999844" y="2736542"/>
        <a:ext cx="2072076" cy="720000"/>
      </dsp:txXfrm>
    </dsp:sp>
    <dsp:sp modelId="{C535DE03-3C37-474C-9AF8-4000DB9DDD71}">
      <dsp:nvSpPr>
        <dsp:cNvPr id="0" name=""/>
        <dsp:cNvSpPr/>
      </dsp:nvSpPr>
      <dsp:spPr>
        <a:xfrm>
          <a:off x="5838589" y="1078881"/>
          <a:ext cx="1263966" cy="1263966"/>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20631B-1EFB-4B6C-A4EC-4A1170485A0F}">
      <dsp:nvSpPr>
        <dsp:cNvPr id="0" name=""/>
        <dsp:cNvSpPr/>
      </dsp:nvSpPr>
      <dsp:spPr>
        <a:xfrm>
          <a:off x="6107959" y="1348251"/>
          <a:ext cx="725226" cy="7252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11856F6-ACBE-48C6-AB23-7FFF2148096E}">
      <dsp:nvSpPr>
        <dsp:cNvPr id="0" name=""/>
        <dsp:cNvSpPr/>
      </dsp:nvSpPr>
      <dsp:spPr>
        <a:xfrm>
          <a:off x="5434534" y="2736542"/>
          <a:ext cx="207207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Mediation </a:t>
          </a:r>
        </a:p>
      </dsp:txBody>
      <dsp:txXfrm>
        <a:off x="5434534" y="2736542"/>
        <a:ext cx="2072076" cy="720000"/>
      </dsp:txXfrm>
    </dsp:sp>
    <dsp:sp modelId="{DB16ACCE-D270-4B17-8C1C-314A575703BD}">
      <dsp:nvSpPr>
        <dsp:cNvPr id="0" name=""/>
        <dsp:cNvSpPr/>
      </dsp:nvSpPr>
      <dsp:spPr>
        <a:xfrm>
          <a:off x="8273279" y="1078881"/>
          <a:ext cx="1263966" cy="1263966"/>
        </a:xfrm>
        <a:prstGeom prst="round2DiagRect">
          <a:avLst>
            <a:gd name="adj1" fmla="val 29727"/>
            <a:gd name="adj2" fmla="val 0"/>
          </a:avLst>
        </a:prstGeom>
        <a:solidFill>
          <a:schemeClr val="dk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799B675-60F9-4D3B-9806-665133113319}">
      <dsp:nvSpPr>
        <dsp:cNvPr id="0" name=""/>
        <dsp:cNvSpPr/>
      </dsp:nvSpPr>
      <dsp:spPr>
        <a:xfrm>
          <a:off x="8542649" y="1348251"/>
          <a:ext cx="725226" cy="72522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E362280-962E-4F7C-999F-BDF02AFD66EE}">
      <dsp:nvSpPr>
        <dsp:cNvPr id="0" name=""/>
        <dsp:cNvSpPr/>
      </dsp:nvSpPr>
      <dsp:spPr>
        <a:xfrm>
          <a:off x="7869224" y="2736542"/>
          <a:ext cx="2072076"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Due Process ( last resort)</a:t>
          </a:r>
        </a:p>
      </dsp:txBody>
      <dsp:txXfrm>
        <a:off x="7869224" y="2736542"/>
        <a:ext cx="2072076" cy="720000"/>
      </dsp:txXfrm>
    </dsp:sp>
  </dsp:spTree>
</dsp:drawing>
</file>

<file path=ppt/diagrams/layout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82FB81-9BF8-6549-A53C-9B93C45C0DCD}" type="datetimeFigureOut">
              <a:rPr lang="en-US" smtClean="0"/>
              <a:t>12/9/20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2A98C-AAEE-0044-BB3E-CAF45BA4513C}" type="slidenum">
              <a:rPr lang="en-US" smtClean="0"/>
              <a:t>‹#›</a:t>
            </a:fld>
            <a:endParaRPr lang="en-US"/>
          </a:p>
        </p:txBody>
      </p:sp>
    </p:spTree>
    <p:extLst>
      <p:ext uri="{BB962C8B-B14F-4D97-AF65-F5344CB8AC3E}">
        <p14:creationId xmlns:p14="http://schemas.microsoft.com/office/powerpoint/2010/main" val="3239468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F2A98C-AAEE-0044-BB3E-CAF45BA4513C}" type="slidenum">
              <a:rPr lang="en-US" smtClean="0"/>
              <a:t>9</a:t>
            </a:fld>
            <a:endParaRPr lang="en-US"/>
          </a:p>
        </p:txBody>
      </p:sp>
    </p:spTree>
    <p:extLst>
      <p:ext uri="{BB962C8B-B14F-4D97-AF65-F5344CB8AC3E}">
        <p14:creationId xmlns:p14="http://schemas.microsoft.com/office/powerpoint/2010/main" val="3394934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F2A98C-AAEE-0044-BB3E-CAF45BA4513C}" type="slidenum">
              <a:rPr lang="en-US" smtClean="0"/>
              <a:t>11</a:t>
            </a:fld>
            <a:endParaRPr lang="en-US"/>
          </a:p>
        </p:txBody>
      </p:sp>
    </p:spTree>
    <p:extLst>
      <p:ext uri="{BB962C8B-B14F-4D97-AF65-F5344CB8AC3E}">
        <p14:creationId xmlns:p14="http://schemas.microsoft.com/office/powerpoint/2010/main" val="7468077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F2A98C-AAEE-0044-BB3E-CAF45BA4513C}" type="slidenum">
              <a:rPr lang="en-US" smtClean="0"/>
              <a:t>15</a:t>
            </a:fld>
            <a:endParaRPr lang="en-US"/>
          </a:p>
        </p:txBody>
      </p:sp>
    </p:spTree>
    <p:extLst>
      <p:ext uri="{BB962C8B-B14F-4D97-AF65-F5344CB8AC3E}">
        <p14:creationId xmlns:p14="http://schemas.microsoft.com/office/powerpoint/2010/main" val="3443705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F2A98C-AAEE-0044-BB3E-CAF45BA4513C}" type="slidenum">
              <a:rPr lang="en-US" smtClean="0"/>
              <a:t>16</a:t>
            </a:fld>
            <a:endParaRPr lang="en-US"/>
          </a:p>
        </p:txBody>
      </p:sp>
    </p:spTree>
    <p:extLst>
      <p:ext uri="{BB962C8B-B14F-4D97-AF65-F5344CB8AC3E}">
        <p14:creationId xmlns:p14="http://schemas.microsoft.com/office/powerpoint/2010/main" val="31301722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F2A98C-AAEE-0044-BB3E-CAF45BA4513C}" type="slidenum">
              <a:rPr lang="en-US" smtClean="0"/>
              <a:t>22</a:t>
            </a:fld>
            <a:endParaRPr lang="en-US"/>
          </a:p>
        </p:txBody>
      </p:sp>
    </p:spTree>
    <p:extLst>
      <p:ext uri="{BB962C8B-B14F-4D97-AF65-F5344CB8AC3E}">
        <p14:creationId xmlns:p14="http://schemas.microsoft.com/office/powerpoint/2010/main" val="2043348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3D140-36B9-BD46-B2C5-490792353C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0852C1-B89D-A24D-96F7-E8107F5CAF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32A53D-BB94-064E-9AB7-7BEEB51C0D2B}"/>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5" name="Footer Placeholder 4">
            <a:extLst>
              <a:ext uri="{FF2B5EF4-FFF2-40B4-BE49-F238E27FC236}">
                <a16:creationId xmlns:a16="http://schemas.microsoft.com/office/drawing/2014/main" id="{46AD2CFD-B1BD-B944-A223-4E06A0396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3EC9C-F421-6E44-A15C-7644CA7D5ECE}"/>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111076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189C4-7EBC-1A4F-B6B3-1F079F862D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F41DCB4-BAC8-1447-9616-70CF8C2D49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EA833C-D494-7A46-9121-CE83A78B5393}"/>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5" name="Footer Placeholder 4">
            <a:extLst>
              <a:ext uri="{FF2B5EF4-FFF2-40B4-BE49-F238E27FC236}">
                <a16:creationId xmlns:a16="http://schemas.microsoft.com/office/drawing/2014/main" id="{20F48B00-D875-084B-9BDE-18B1444C66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057736-FCEA-2746-9C6A-C3077671D3C5}"/>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292270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54029E-7F68-1045-A3E2-1A02735E8E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49967A-6FE3-474D-BFE3-D1162EA3A47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5895E2-453C-7844-B259-DFE8EF9C2D37}"/>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5" name="Footer Placeholder 4">
            <a:extLst>
              <a:ext uri="{FF2B5EF4-FFF2-40B4-BE49-F238E27FC236}">
                <a16:creationId xmlns:a16="http://schemas.microsoft.com/office/drawing/2014/main" id="{87063213-1A59-BE44-9CED-2914979A63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A8C693-BC37-0C47-9DF9-3677D4E58766}"/>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2097789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8BBFD-1F12-4B40-A9BB-1201DB4930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17FDFC-43B7-E64D-8002-4FBFF156A1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DCC274-4B3A-AF44-937C-4D8744CEC02F}"/>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5" name="Footer Placeholder 4">
            <a:extLst>
              <a:ext uri="{FF2B5EF4-FFF2-40B4-BE49-F238E27FC236}">
                <a16:creationId xmlns:a16="http://schemas.microsoft.com/office/drawing/2014/main" id="{16ECEC95-8FFF-AD41-B0FC-2398738CDB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FAE15E-56C5-C545-AAB8-D2117171A347}"/>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1747861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B794F-DCCF-C145-9C46-5260182F3D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E7E24E-CBC7-6649-8242-17D6B0CE63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6E7DE4-BE50-6A43-8E56-76AD297269DD}"/>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5" name="Footer Placeholder 4">
            <a:extLst>
              <a:ext uri="{FF2B5EF4-FFF2-40B4-BE49-F238E27FC236}">
                <a16:creationId xmlns:a16="http://schemas.microsoft.com/office/drawing/2014/main" id="{FD18CC4E-F5E9-8246-992C-280F3813AC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1D97C8-1ED9-2C4A-B421-39DCC1C90AAC}"/>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605807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0E950-0BFD-DB44-81EE-634127DCE5E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8E6D83-46EC-F242-A734-2FDF80DBFD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A6F9C6-DCF0-F240-BFC4-15DB65B0B76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54ED01-8789-4241-A993-F31E5A631D08}"/>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6" name="Footer Placeholder 5">
            <a:extLst>
              <a:ext uri="{FF2B5EF4-FFF2-40B4-BE49-F238E27FC236}">
                <a16:creationId xmlns:a16="http://schemas.microsoft.com/office/drawing/2014/main" id="{19781A45-C84F-DB49-AFD1-73C1D650D9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51B9A0-F0F2-4F40-8B05-88907598C20E}"/>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827574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229A4-C0D7-A34E-A054-969C443EB1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4CE14C-1688-BA4D-95B1-243B3FDB84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595B50-A969-8049-A04F-323B9DFDAA2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99C884-5D7D-E243-B56C-A1AA586AF61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0655B2-B2BB-574D-A3EA-5A0DCC4711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D2CD36-A9EB-304B-BF5B-9D86D426086E}"/>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8" name="Footer Placeholder 7">
            <a:extLst>
              <a:ext uri="{FF2B5EF4-FFF2-40B4-BE49-F238E27FC236}">
                <a16:creationId xmlns:a16="http://schemas.microsoft.com/office/drawing/2014/main" id="{97B437AC-62F7-C14C-A2E7-88D890C781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57CBCB3-7EE1-A14B-88FB-7A17129AD07D}"/>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30845966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3C481-50DF-4941-BF6B-6AD3AD6800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7AEFA5-1176-4F42-BAF0-771E49166520}"/>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4" name="Footer Placeholder 3">
            <a:extLst>
              <a:ext uri="{FF2B5EF4-FFF2-40B4-BE49-F238E27FC236}">
                <a16:creationId xmlns:a16="http://schemas.microsoft.com/office/drawing/2014/main" id="{229DE698-A066-B348-9928-E0C9330744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D3EBDF9-D8BB-2C4F-8AAE-D05504AE9764}"/>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119885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A7BDAB-9319-234A-B5F4-9242269F4E71}"/>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3" name="Footer Placeholder 2">
            <a:extLst>
              <a:ext uri="{FF2B5EF4-FFF2-40B4-BE49-F238E27FC236}">
                <a16:creationId xmlns:a16="http://schemas.microsoft.com/office/drawing/2014/main" id="{096F126B-6846-E640-9A4F-63F70C1A869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6596A2-7B3E-804D-B83C-D619C2027A86}"/>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2880791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058F0-3377-BE45-9785-0983A53FB6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910DCEA-1097-0A48-B262-112DC22C93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EFBBFD8-E511-E449-94F6-1131064648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2B42FE-53A8-BE43-A1B5-87C084CA67E2}"/>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6" name="Footer Placeholder 5">
            <a:extLst>
              <a:ext uri="{FF2B5EF4-FFF2-40B4-BE49-F238E27FC236}">
                <a16:creationId xmlns:a16="http://schemas.microsoft.com/office/drawing/2014/main" id="{135AFE4C-8FB1-774C-8200-ED3703ABDA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A6E7CC9-246C-4E4D-89BD-7D91E0F28200}"/>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111433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F37EC-AE37-D945-BEA4-35CF790778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BE6D50-6091-0446-973D-C0EA07831B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47336E9-097C-8C48-BCCD-9321A80F9C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CCED8C-40EA-E449-A001-4C44285A08F4}"/>
              </a:ext>
            </a:extLst>
          </p:cNvPr>
          <p:cNvSpPr>
            <a:spLocks noGrp="1"/>
          </p:cNvSpPr>
          <p:nvPr>
            <p:ph type="dt" sz="half" idx="10"/>
          </p:nvPr>
        </p:nvSpPr>
        <p:spPr/>
        <p:txBody>
          <a:bodyPr/>
          <a:lstStyle/>
          <a:p>
            <a:fld id="{C58180B8-62F2-444F-8A7B-376E864BFA6B}" type="datetimeFigureOut">
              <a:rPr lang="en-US" smtClean="0"/>
              <a:t>12/9/20</a:t>
            </a:fld>
            <a:endParaRPr lang="en-US"/>
          </a:p>
        </p:txBody>
      </p:sp>
      <p:sp>
        <p:nvSpPr>
          <p:cNvPr id="6" name="Footer Placeholder 5">
            <a:extLst>
              <a:ext uri="{FF2B5EF4-FFF2-40B4-BE49-F238E27FC236}">
                <a16:creationId xmlns:a16="http://schemas.microsoft.com/office/drawing/2014/main" id="{8E202CB2-FAA9-9849-AE6F-D1CEBCF83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7EE7BE-201C-134C-8DC5-9D302046AA20}"/>
              </a:ext>
            </a:extLst>
          </p:cNvPr>
          <p:cNvSpPr>
            <a:spLocks noGrp="1"/>
          </p:cNvSpPr>
          <p:nvPr>
            <p:ph type="sldNum" sz="quarter" idx="12"/>
          </p:nvPr>
        </p:nvSpPr>
        <p:spPr/>
        <p:txBody>
          <a:bodyPr/>
          <a:lstStyle/>
          <a:p>
            <a:fld id="{72E89416-A6D2-C149-A7C3-D7600173B0FC}" type="slidenum">
              <a:rPr lang="en-US" smtClean="0"/>
              <a:t>‹#›</a:t>
            </a:fld>
            <a:endParaRPr lang="en-US"/>
          </a:p>
        </p:txBody>
      </p:sp>
    </p:spTree>
    <p:extLst>
      <p:ext uri="{BB962C8B-B14F-4D97-AF65-F5344CB8AC3E}">
        <p14:creationId xmlns:p14="http://schemas.microsoft.com/office/powerpoint/2010/main" val="42035707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610447-B9C3-044E-8F40-23E84526A3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708C21-3E0A-9D4A-8677-5D4CE8B139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63F63-562A-C249-9D80-51C62009A3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180B8-62F2-444F-8A7B-376E864BFA6B}" type="datetimeFigureOut">
              <a:rPr lang="en-US" smtClean="0"/>
              <a:t>12/9/20</a:t>
            </a:fld>
            <a:endParaRPr lang="en-US"/>
          </a:p>
        </p:txBody>
      </p:sp>
      <p:sp>
        <p:nvSpPr>
          <p:cNvPr id="5" name="Footer Placeholder 4">
            <a:extLst>
              <a:ext uri="{FF2B5EF4-FFF2-40B4-BE49-F238E27FC236}">
                <a16:creationId xmlns:a16="http://schemas.microsoft.com/office/drawing/2014/main" id="{1F1BB17B-1F65-AF4F-9845-07509BB4E6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2F9325-AC37-B145-9667-0D08B9D581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E89416-A6D2-C149-A7C3-D7600173B0FC}" type="slidenum">
              <a:rPr lang="en-US" smtClean="0"/>
              <a:t>‹#›</a:t>
            </a:fld>
            <a:endParaRPr lang="en-US"/>
          </a:p>
        </p:txBody>
      </p:sp>
    </p:spTree>
    <p:extLst>
      <p:ext uri="{BB962C8B-B14F-4D97-AF65-F5344CB8AC3E}">
        <p14:creationId xmlns:p14="http://schemas.microsoft.com/office/powerpoint/2010/main" val="17496852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dyslexiaial.org/" TargetMode="External"/><Relationship Id="rId2" Type="http://schemas.openxmlformats.org/officeDocument/2006/relationships/hyperlink" Target="http://www.dyslexiaiada.org/" TargetMode="External"/><Relationship Id="rId1" Type="http://schemas.openxmlformats.org/officeDocument/2006/relationships/slideLayout" Target="../slideLayouts/slideLayout2.xml"/><Relationship Id="rId6" Type="http://schemas.openxmlformats.org/officeDocument/2006/relationships/hyperlink" Target="http://www.learningally.org/" TargetMode="External"/><Relationship Id="rId5" Type="http://schemas.openxmlformats.org/officeDocument/2006/relationships/hyperlink" Target="http://www.dyslexiatraininginstitute.org/" TargetMode="External"/><Relationship Id="rId4" Type="http://schemas.openxmlformats.org/officeDocument/2006/relationships/hyperlink" Target="http://www.everyone/" TargetMode="Externa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5.xml.rels><?xml version="1.0" encoding="UTF-8" standalone="yes"?>
<Relationships xmlns="http://schemas.openxmlformats.org/package/2006/relationships"><Relationship Id="rId2" Type="http://schemas.openxmlformats.org/officeDocument/2006/relationships/hyperlink" Target="mailto:mmoran@grundlaw.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improving/"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7C22561-E29C-454A-9E37-BA338BCE3FF7}"/>
              </a:ext>
            </a:extLst>
          </p:cNvPr>
          <p:cNvSpPr>
            <a:spLocks noGrp="1"/>
          </p:cNvSpPr>
          <p:nvPr>
            <p:ph type="ctrTitle"/>
          </p:nvPr>
        </p:nvSpPr>
        <p:spPr>
          <a:xfrm>
            <a:off x="3045368" y="2043663"/>
            <a:ext cx="6105194" cy="2031055"/>
          </a:xfrm>
        </p:spPr>
        <p:txBody>
          <a:bodyPr>
            <a:normAutofit/>
          </a:bodyPr>
          <a:lstStyle/>
          <a:p>
            <a:r>
              <a:rPr lang="en-US" sz="5100">
                <a:solidFill>
                  <a:srgbClr val="FFFFFF"/>
                </a:solidFill>
              </a:rPr>
              <a:t>Advocacy for Students with Dyslexia </a:t>
            </a:r>
          </a:p>
        </p:txBody>
      </p:sp>
      <p:sp>
        <p:nvSpPr>
          <p:cNvPr id="3" name="Subtitle 2">
            <a:extLst>
              <a:ext uri="{FF2B5EF4-FFF2-40B4-BE49-F238E27FC236}">
                <a16:creationId xmlns:a16="http://schemas.microsoft.com/office/drawing/2014/main" id="{33E5F7D1-27BF-B14A-9781-88D18C0FEE79}"/>
              </a:ext>
            </a:extLst>
          </p:cNvPr>
          <p:cNvSpPr>
            <a:spLocks noGrp="1"/>
          </p:cNvSpPr>
          <p:nvPr>
            <p:ph type="subTitle" idx="1"/>
          </p:nvPr>
        </p:nvSpPr>
        <p:spPr>
          <a:xfrm>
            <a:off x="3045368" y="4074718"/>
            <a:ext cx="6105194" cy="682079"/>
          </a:xfrm>
        </p:spPr>
        <p:txBody>
          <a:bodyPr>
            <a:normAutofit fontScale="70000" lnSpcReduction="20000"/>
          </a:bodyPr>
          <a:lstStyle/>
          <a:p>
            <a:r>
              <a:rPr lang="en-US" sz="600">
                <a:solidFill>
                  <a:srgbClr val="FFFFFF"/>
                </a:solidFill>
              </a:rPr>
              <a:t>Micki Moran </a:t>
            </a:r>
          </a:p>
          <a:p>
            <a:r>
              <a:rPr lang="en-US" sz="600">
                <a:solidFill>
                  <a:srgbClr val="FFFFFF"/>
                </a:solidFill>
              </a:rPr>
              <a:t>The Child&amp;Family Law Center</a:t>
            </a:r>
          </a:p>
          <a:p>
            <a:endParaRPr lang="en-US" sz="600">
              <a:solidFill>
                <a:srgbClr val="FFFFFF"/>
              </a:solidFill>
            </a:endParaRPr>
          </a:p>
          <a:p>
            <a:r>
              <a:rPr lang="en-US" sz="600">
                <a:solidFill>
                  <a:srgbClr val="FFFFFF"/>
                </a:solidFill>
              </a:rPr>
              <a:t>A division of Grund &amp;Leavitt </a:t>
            </a:r>
          </a:p>
        </p:txBody>
      </p:sp>
    </p:spTree>
    <p:extLst>
      <p:ext uri="{BB962C8B-B14F-4D97-AF65-F5344CB8AC3E}">
        <p14:creationId xmlns:p14="http://schemas.microsoft.com/office/powerpoint/2010/main" val="10285903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DCDAFF-99B1-D043-8AAF-EBC622D3D29E}"/>
              </a:ext>
            </a:extLst>
          </p:cNvPr>
          <p:cNvSpPr>
            <a:spLocks noGrp="1"/>
          </p:cNvSpPr>
          <p:nvPr>
            <p:ph type="title"/>
          </p:nvPr>
        </p:nvSpPr>
        <p:spPr>
          <a:xfrm>
            <a:off x="838200" y="365125"/>
            <a:ext cx="10515600" cy="1325563"/>
          </a:xfrm>
        </p:spPr>
        <p:txBody>
          <a:bodyPr>
            <a:normAutofit/>
          </a:bodyPr>
          <a:lstStyle/>
          <a:p>
            <a:r>
              <a:rPr lang="en-US" sz="5400"/>
              <a:t>Myths</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487DFB-AFE0-AB48-AA4F-501DA7F0D386}"/>
              </a:ext>
            </a:extLst>
          </p:cNvPr>
          <p:cNvSpPr>
            <a:spLocks noGrp="1"/>
          </p:cNvSpPr>
          <p:nvPr>
            <p:ph idx="1"/>
          </p:nvPr>
        </p:nvSpPr>
        <p:spPr>
          <a:xfrm>
            <a:off x="838200" y="1929384"/>
            <a:ext cx="10515600" cy="4251960"/>
          </a:xfrm>
        </p:spPr>
        <p:txBody>
          <a:bodyPr>
            <a:normAutofit/>
          </a:bodyPr>
          <a:lstStyle/>
          <a:p>
            <a:r>
              <a:rPr lang="en-US" sz="2200" dirty="0"/>
              <a:t>Your child doesn’t have to be two years behind to receive interventions. </a:t>
            </a:r>
          </a:p>
          <a:p>
            <a:r>
              <a:rPr lang="en-US" sz="2200" dirty="0"/>
              <a:t>They have to fail first. </a:t>
            </a:r>
          </a:p>
          <a:p>
            <a:r>
              <a:rPr lang="en-US" sz="2200" dirty="0"/>
              <a:t>Schools don’t diagnose dyslexia.</a:t>
            </a:r>
          </a:p>
          <a:p>
            <a:pPr marL="0" indent="0">
              <a:buNone/>
            </a:pPr>
            <a:endParaRPr lang="en-US" sz="2200" dirty="0"/>
          </a:p>
          <a:p>
            <a:pPr marL="0" indent="0">
              <a:buNone/>
            </a:pPr>
            <a:endParaRPr lang="en-US" sz="2200" dirty="0"/>
          </a:p>
          <a:p>
            <a:endParaRPr lang="en-US" sz="2200" dirty="0"/>
          </a:p>
        </p:txBody>
      </p:sp>
    </p:spTree>
    <p:extLst>
      <p:ext uri="{BB962C8B-B14F-4D97-AF65-F5344CB8AC3E}">
        <p14:creationId xmlns:p14="http://schemas.microsoft.com/office/powerpoint/2010/main" val="8432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9FD1E67-45CE-7448-B209-FD9CD5D2571E}"/>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Research based interventions </a:t>
            </a:r>
          </a:p>
        </p:txBody>
      </p:sp>
      <p:sp>
        <p:nvSpPr>
          <p:cNvPr id="3" name="Content Placeholder 2">
            <a:extLst>
              <a:ext uri="{FF2B5EF4-FFF2-40B4-BE49-F238E27FC236}">
                <a16:creationId xmlns:a16="http://schemas.microsoft.com/office/drawing/2014/main" id="{5315B2E9-E463-414F-9D3E-3B6CFDD8C6D4}"/>
              </a:ext>
            </a:extLst>
          </p:cNvPr>
          <p:cNvSpPr>
            <a:spLocks noGrp="1"/>
          </p:cNvSpPr>
          <p:nvPr>
            <p:ph idx="1"/>
          </p:nvPr>
        </p:nvSpPr>
        <p:spPr>
          <a:xfrm>
            <a:off x="1179226" y="3092970"/>
            <a:ext cx="9833548" cy="2693976"/>
          </a:xfrm>
        </p:spPr>
        <p:txBody>
          <a:bodyPr>
            <a:normAutofit/>
          </a:bodyPr>
          <a:lstStyle/>
          <a:p>
            <a:r>
              <a:rPr lang="en-US" sz="2000" dirty="0">
                <a:solidFill>
                  <a:srgbClr val="000000"/>
                </a:solidFill>
              </a:rPr>
              <a:t>a statement of the special education and related services and supplementary aids and services, </a:t>
            </a:r>
            <a:r>
              <a:rPr lang="en-US" sz="2000" b="1" i="1" dirty="0">
                <a:solidFill>
                  <a:srgbClr val="000000"/>
                </a:solidFill>
              </a:rPr>
              <a:t>based on peer-reviewed research to the extent practicable, </a:t>
            </a:r>
            <a:r>
              <a:rPr lang="en-US" sz="2000" dirty="0">
                <a:solidFill>
                  <a:srgbClr val="000000"/>
                </a:solidFill>
              </a:rPr>
              <a:t>to be provided to the child, or on behalf of the child, and a statement of the program modifications or supports for school personnel that will be provided for the child . . .</a:t>
            </a:r>
          </a:p>
        </p:txBody>
      </p:sp>
    </p:spTree>
    <p:extLst>
      <p:ext uri="{BB962C8B-B14F-4D97-AF65-F5344CB8AC3E}">
        <p14:creationId xmlns:p14="http://schemas.microsoft.com/office/powerpoint/2010/main" val="4050445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C089B2-1E98-7D45-8EA1-3B3DF25F7347}"/>
              </a:ext>
            </a:extLst>
          </p:cNvPr>
          <p:cNvSpPr>
            <a:spLocks noGrp="1"/>
          </p:cNvSpPr>
          <p:nvPr>
            <p:ph type="title"/>
          </p:nvPr>
        </p:nvSpPr>
        <p:spPr>
          <a:xfrm>
            <a:off x="838200" y="365125"/>
            <a:ext cx="10515600" cy="1325563"/>
          </a:xfrm>
        </p:spPr>
        <p:txBody>
          <a:bodyPr>
            <a:normAutofit/>
          </a:bodyPr>
          <a:lstStyle/>
          <a:p>
            <a:r>
              <a:rPr lang="en-US" sz="4600">
                <a:solidFill>
                  <a:srgbClr val="FFFFFF"/>
                </a:solidFill>
              </a:rPr>
              <a:t>Instruction </a:t>
            </a:r>
          </a:p>
        </p:txBody>
      </p:sp>
      <p:sp>
        <p:nvSpPr>
          <p:cNvPr id="3" name="Content Placeholder 2">
            <a:extLst>
              <a:ext uri="{FF2B5EF4-FFF2-40B4-BE49-F238E27FC236}">
                <a16:creationId xmlns:a16="http://schemas.microsoft.com/office/drawing/2014/main" id="{2FDBA5FB-5E01-C942-8AFB-FA29AAB3712E}"/>
              </a:ext>
            </a:extLst>
          </p:cNvPr>
          <p:cNvSpPr>
            <a:spLocks noGrp="1"/>
          </p:cNvSpPr>
          <p:nvPr>
            <p:ph idx="1"/>
          </p:nvPr>
        </p:nvSpPr>
        <p:spPr>
          <a:xfrm>
            <a:off x="838200" y="2438400"/>
            <a:ext cx="10515600" cy="3738562"/>
          </a:xfrm>
        </p:spPr>
        <p:txBody>
          <a:bodyPr>
            <a:normAutofit/>
          </a:bodyPr>
          <a:lstStyle/>
          <a:p>
            <a:r>
              <a:rPr lang="en-US" sz="2600" dirty="0"/>
              <a:t>Explicit</a:t>
            </a:r>
          </a:p>
          <a:p>
            <a:r>
              <a:rPr lang="en-US" sz="2600" dirty="0"/>
              <a:t>Systematic </a:t>
            </a:r>
          </a:p>
          <a:p>
            <a:r>
              <a:rPr lang="en-US" sz="2600" dirty="0"/>
              <a:t>Comprehensive </a:t>
            </a:r>
          </a:p>
          <a:p>
            <a:r>
              <a:rPr lang="en-US" sz="2600" dirty="0"/>
              <a:t>Systematic</a:t>
            </a:r>
          </a:p>
        </p:txBody>
      </p:sp>
    </p:spTree>
    <p:extLst>
      <p:ext uri="{BB962C8B-B14F-4D97-AF65-F5344CB8AC3E}">
        <p14:creationId xmlns:p14="http://schemas.microsoft.com/office/powerpoint/2010/main" val="1813707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39CEA97-0AEC-784B-9C24-0AADDC502604}"/>
              </a:ext>
            </a:extLst>
          </p:cNvPr>
          <p:cNvSpPr>
            <a:spLocks noGrp="1"/>
          </p:cNvSpPr>
          <p:nvPr>
            <p:ph type="title"/>
          </p:nvPr>
        </p:nvSpPr>
        <p:spPr>
          <a:xfrm>
            <a:off x="1075767" y="1188637"/>
            <a:ext cx="2988234" cy="4480726"/>
          </a:xfrm>
        </p:spPr>
        <p:txBody>
          <a:bodyPr>
            <a:normAutofit/>
          </a:bodyPr>
          <a:lstStyle/>
          <a:p>
            <a:pPr algn="r"/>
            <a:r>
              <a:rPr lang="en-US" sz="3600"/>
              <a:t> Methodology</a:t>
            </a:r>
          </a:p>
        </p:txBody>
      </p:sp>
      <p:cxnSp>
        <p:nvCxnSpPr>
          <p:cNvPr id="14" name="Straight Connector 13">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16BC545-4C33-5D4D-AC87-D22B1B848D6F}"/>
              </a:ext>
            </a:extLst>
          </p:cNvPr>
          <p:cNvSpPr>
            <a:spLocks noGrp="1"/>
          </p:cNvSpPr>
          <p:nvPr>
            <p:ph idx="1"/>
          </p:nvPr>
        </p:nvSpPr>
        <p:spPr>
          <a:xfrm>
            <a:off x="5255260" y="1648870"/>
            <a:ext cx="4702848" cy="3560260"/>
          </a:xfrm>
        </p:spPr>
        <p:txBody>
          <a:bodyPr anchor="ctr">
            <a:normAutofit fontScale="92500" lnSpcReduction="10000"/>
          </a:bodyPr>
          <a:lstStyle/>
          <a:p>
            <a:r>
              <a:rPr lang="en-US" sz="1700" dirty="0"/>
              <a:t>Cases are hard to win on this issue alone- (Wilson, Orton-Gillingham). However, schools must be able to articulate what methodology they are using and why it is appropriate. </a:t>
            </a:r>
          </a:p>
          <a:p>
            <a:r>
              <a:rPr lang="en-US" sz="1700" dirty="0"/>
              <a:t>In cases where parents prevail the following factors ( at least one ) are present:</a:t>
            </a:r>
          </a:p>
          <a:p>
            <a:endParaRPr lang="en-US" sz="1700" dirty="0"/>
          </a:p>
          <a:p>
            <a:pPr lvl="1"/>
            <a:r>
              <a:rPr lang="en-US" sz="1700" dirty="0"/>
              <a:t>Procedural Violation ( lack of notice, denial of parent input or participation, failure to evaluate in all areas of suspected disability)</a:t>
            </a:r>
          </a:p>
          <a:p>
            <a:pPr lvl="1"/>
            <a:r>
              <a:rPr lang="en-US" sz="1700" dirty="0"/>
              <a:t>Substantive ( the IEP was not appropriate, failure to individualize, lack of specific instruction, goals not met, lack of progress).</a:t>
            </a:r>
          </a:p>
          <a:p>
            <a:pPr lvl="1"/>
            <a:r>
              <a:rPr lang="en-US" sz="1700" dirty="0"/>
              <a:t>School’s inability to describe interventions and their appropriateness for this student.</a:t>
            </a:r>
          </a:p>
        </p:txBody>
      </p:sp>
    </p:spTree>
    <p:extLst>
      <p:ext uri="{BB962C8B-B14F-4D97-AF65-F5344CB8AC3E}">
        <p14:creationId xmlns:p14="http://schemas.microsoft.com/office/powerpoint/2010/main" val="103423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3CC8D-2892-CB4B-AAAD-C34AD3E89D89}"/>
              </a:ext>
            </a:extLst>
          </p:cNvPr>
          <p:cNvSpPr>
            <a:spLocks noGrp="1"/>
          </p:cNvSpPr>
          <p:nvPr>
            <p:ph type="title"/>
          </p:nvPr>
        </p:nvSpPr>
        <p:spPr/>
        <p:txBody>
          <a:bodyPr/>
          <a:lstStyle/>
          <a:p>
            <a:r>
              <a:rPr lang="en-US" dirty="0"/>
              <a:t>IEP meetings </a:t>
            </a:r>
          </a:p>
        </p:txBody>
      </p:sp>
      <p:graphicFrame>
        <p:nvGraphicFramePr>
          <p:cNvPr id="5" name="Content Placeholder 2">
            <a:extLst>
              <a:ext uri="{FF2B5EF4-FFF2-40B4-BE49-F238E27FC236}">
                <a16:creationId xmlns:a16="http://schemas.microsoft.com/office/drawing/2014/main" id="{A6095E8E-6646-4A3E-ABB8-1BA553998C93}"/>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2121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669B453-69FD-4559-B040-77216C9D35E7}"/>
              </a:ext>
            </a:extLst>
          </p:cNvPr>
          <p:cNvPicPr>
            <a:picLocks noChangeAspect="1"/>
          </p:cNvPicPr>
          <p:nvPr/>
        </p:nvPicPr>
        <p:blipFill rotWithShape="1">
          <a:blip r:embed="rId3">
            <a:alphaModFix/>
          </a:blip>
          <a:srcRect l="1798" r="35965" b="-1"/>
          <a:stretch/>
        </p:blipFill>
        <p:spPr>
          <a:xfrm>
            <a:off x="5797543" y="10"/>
            <a:ext cx="6394152" cy="6857990"/>
          </a:xfrm>
          <a:prstGeom prst="rect">
            <a:avLst/>
          </a:prstGeom>
        </p:spPr>
      </p:pic>
      <p:pic>
        <p:nvPicPr>
          <p:cNvPr id="9" name="Picture 8">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4">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8EF937CB-CBBB-564B-9846-4F9227836D75}"/>
              </a:ext>
            </a:extLst>
          </p:cNvPr>
          <p:cNvSpPr>
            <a:spLocks noGrp="1"/>
          </p:cNvSpPr>
          <p:nvPr>
            <p:ph type="title"/>
          </p:nvPr>
        </p:nvSpPr>
        <p:spPr>
          <a:xfrm>
            <a:off x="804998" y="798445"/>
            <a:ext cx="4803636" cy="1311664"/>
          </a:xfrm>
        </p:spPr>
        <p:txBody>
          <a:bodyPr>
            <a:normAutofit/>
          </a:bodyPr>
          <a:lstStyle/>
          <a:p>
            <a:r>
              <a:rPr lang="en-US" dirty="0">
                <a:solidFill>
                  <a:srgbClr val="000000"/>
                </a:solidFill>
              </a:rPr>
              <a:t>IEP meetings </a:t>
            </a:r>
          </a:p>
        </p:txBody>
      </p:sp>
      <p:sp>
        <p:nvSpPr>
          <p:cNvPr id="3" name="Content Placeholder 2">
            <a:extLst>
              <a:ext uri="{FF2B5EF4-FFF2-40B4-BE49-F238E27FC236}">
                <a16:creationId xmlns:a16="http://schemas.microsoft.com/office/drawing/2014/main" id="{21BB319A-2F8B-FB43-BA82-7C6F8F8E2881}"/>
              </a:ext>
            </a:extLst>
          </p:cNvPr>
          <p:cNvSpPr>
            <a:spLocks noGrp="1"/>
          </p:cNvSpPr>
          <p:nvPr>
            <p:ph idx="1"/>
          </p:nvPr>
        </p:nvSpPr>
        <p:spPr>
          <a:xfrm>
            <a:off x="804997" y="2272143"/>
            <a:ext cx="4706803" cy="3788830"/>
          </a:xfrm>
        </p:spPr>
        <p:txBody>
          <a:bodyPr anchor="ctr">
            <a:normAutofit/>
          </a:bodyPr>
          <a:lstStyle/>
          <a:p>
            <a:r>
              <a:rPr lang="en-US" sz="2000" dirty="0">
                <a:solidFill>
                  <a:srgbClr val="000000"/>
                </a:solidFill>
              </a:rPr>
              <a:t>What does your child need? </a:t>
            </a:r>
          </a:p>
          <a:p>
            <a:r>
              <a:rPr lang="en-US" sz="2000" dirty="0">
                <a:solidFill>
                  <a:srgbClr val="000000"/>
                </a:solidFill>
              </a:rPr>
              <a:t>What is working?</a:t>
            </a:r>
          </a:p>
          <a:p>
            <a:r>
              <a:rPr lang="en-US" sz="2000" dirty="0">
                <a:solidFill>
                  <a:srgbClr val="000000"/>
                </a:solidFill>
              </a:rPr>
              <a:t>What isn’t working? </a:t>
            </a:r>
          </a:p>
          <a:p>
            <a:endParaRPr lang="en-US" sz="2000" dirty="0">
              <a:solidFill>
                <a:srgbClr val="000000"/>
              </a:solidFill>
            </a:endParaRPr>
          </a:p>
          <a:p>
            <a:pPr marL="0" indent="0">
              <a:buNone/>
            </a:pPr>
            <a:endParaRPr lang="en-US" sz="2000" dirty="0">
              <a:solidFill>
                <a:srgbClr val="000000"/>
              </a:solidFill>
            </a:endParaRPr>
          </a:p>
        </p:txBody>
      </p:sp>
    </p:spTree>
    <p:extLst>
      <p:ext uri="{BB962C8B-B14F-4D97-AF65-F5344CB8AC3E}">
        <p14:creationId xmlns:p14="http://schemas.microsoft.com/office/powerpoint/2010/main" val="2942227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9F688DF-D267-EC45-96B9-411D851ECDBF}"/>
              </a:ext>
            </a:extLst>
          </p:cNvPr>
          <p:cNvSpPr>
            <a:spLocks noGrp="1"/>
          </p:cNvSpPr>
          <p:nvPr>
            <p:ph type="title"/>
          </p:nvPr>
        </p:nvSpPr>
        <p:spPr>
          <a:xfrm>
            <a:off x="841248" y="548640"/>
            <a:ext cx="3600860" cy="5431536"/>
          </a:xfrm>
        </p:spPr>
        <p:txBody>
          <a:bodyPr>
            <a:normAutofit/>
          </a:bodyPr>
          <a:lstStyle/>
          <a:p>
            <a:r>
              <a:rPr lang="en-US" sz="5400"/>
              <a:t>IEP goals </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76805CA-37F5-8D4F-9EB4-F6C8BD7D2585}"/>
              </a:ext>
            </a:extLst>
          </p:cNvPr>
          <p:cNvSpPr>
            <a:spLocks noGrp="1"/>
          </p:cNvSpPr>
          <p:nvPr>
            <p:ph idx="1"/>
          </p:nvPr>
        </p:nvSpPr>
        <p:spPr>
          <a:xfrm>
            <a:off x="5126418" y="552091"/>
            <a:ext cx="6224335" cy="5431536"/>
          </a:xfrm>
        </p:spPr>
        <p:txBody>
          <a:bodyPr anchor="ctr">
            <a:normAutofit/>
          </a:bodyPr>
          <a:lstStyle/>
          <a:p>
            <a:r>
              <a:rPr lang="en-US" sz="2200"/>
              <a:t>General concerns </a:t>
            </a:r>
          </a:p>
          <a:p>
            <a:r>
              <a:rPr lang="en-US" sz="2200"/>
              <a:t>Lack of understanding at IEP meetings regarding dyslexia and correspondingly the teaching of reading. </a:t>
            </a:r>
          </a:p>
          <a:p>
            <a:r>
              <a:rPr lang="en-US" sz="2200"/>
              <a:t>Goals should be tied to educational needs.( phonological processing, spelling, writing, fluency).</a:t>
            </a:r>
          </a:p>
          <a:p>
            <a:r>
              <a:rPr lang="en-US" sz="2200"/>
              <a:t>Accurate and quantifiable Present Levels of Performance are the starting point. Data driven.</a:t>
            </a:r>
          </a:p>
        </p:txBody>
      </p:sp>
    </p:spTree>
    <p:extLst>
      <p:ext uri="{BB962C8B-B14F-4D97-AF65-F5344CB8AC3E}">
        <p14:creationId xmlns:p14="http://schemas.microsoft.com/office/powerpoint/2010/main" val="470799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25C5D09-78F1-41BB-81EE-01CBC169B546}"/>
              </a:ext>
            </a:extLst>
          </p:cNvPr>
          <p:cNvPicPr>
            <a:picLocks noChangeAspect="1"/>
          </p:cNvPicPr>
          <p:nvPr/>
        </p:nvPicPr>
        <p:blipFill rotWithShape="1">
          <a:blip r:embed="rId2">
            <a:alphaModFix/>
          </a:blip>
          <a:srcRect l="30073"/>
          <a:stretch/>
        </p:blipFill>
        <p:spPr>
          <a:xfrm>
            <a:off x="5797543" y="10"/>
            <a:ext cx="6394152" cy="6857990"/>
          </a:xfrm>
          <a:prstGeom prst="rect">
            <a:avLst/>
          </a:prstGeom>
        </p:spPr>
      </p:pic>
      <p:pic>
        <p:nvPicPr>
          <p:cNvPr id="9" name="Picture 8">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D1A15F10-DE3C-F748-9928-EAEBFF0AA49B}"/>
              </a:ext>
            </a:extLst>
          </p:cNvPr>
          <p:cNvSpPr>
            <a:spLocks noGrp="1"/>
          </p:cNvSpPr>
          <p:nvPr>
            <p:ph type="title"/>
          </p:nvPr>
        </p:nvSpPr>
        <p:spPr>
          <a:xfrm>
            <a:off x="804998" y="798445"/>
            <a:ext cx="4803636" cy="1311664"/>
          </a:xfrm>
        </p:spPr>
        <p:txBody>
          <a:bodyPr>
            <a:normAutofit/>
          </a:bodyPr>
          <a:lstStyle/>
          <a:p>
            <a:r>
              <a:rPr lang="en-US" dirty="0">
                <a:solidFill>
                  <a:srgbClr val="000000"/>
                </a:solidFill>
              </a:rPr>
              <a:t>IEP Goals </a:t>
            </a:r>
          </a:p>
        </p:txBody>
      </p:sp>
      <p:sp>
        <p:nvSpPr>
          <p:cNvPr id="3" name="Content Placeholder 2">
            <a:extLst>
              <a:ext uri="{FF2B5EF4-FFF2-40B4-BE49-F238E27FC236}">
                <a16:creationId xmlns:a16="http://schemas.microsoft.com/office/drawing/2014/main" id="{8446A163-8B9A-234F-99FC-358613D8DF64}"/>
              </a:ext>
            </a:extLst>
          </p:cNvPr>
          <p:cNvSpPr>
            <a:spLocks noGrp="1"/>
          </p:cNvSpPr>
          <p:nvPr>
            <p:ph idx="1"/>
          </p:nvPr>
        </p:nvSpPr>
        <p:spPr>
          <a:xfrm>
            <a:off x="804997" y="2272143"/>
            <a:ext cx="4706803" cy="3788830"/>
          </a:xfrm>
        </p:spPr>
        <p:txBody>
          <a:bodyPr anchor="ctr">
            <a:normAutofit/>
          </a:bodyPr>
          <a:lstStyle/>
          <a:p>
            <a:r>
              <a:rPr lang="en-US" sz="2000">
                <a:solidFill>
                  <a:srgbClr val="000000"/>
                </a:solidFill>
              </a:rPr>
              <a:t>Measurable </a:t>
            </a:r>
          </a:p>
          <a:p>
            <a:r>
              <a:rPr lang="en-US" sz="2000">
                <a:solidFill>
                  <a:srgbClr val="000000"/>
                </a:solidFill>
              </a:rPr>
              <a:t>Data Driven</a:t>
            </a:r>
          </a:p>
          <a:p>
            <a:r>
              <a:rPr lang="en-US" sz="2000">
                <a:solidFill>
                  <a:srgbClr val="000000"/>
                </a:solidFill>
              </a:rPr>
              <a:t>Include who is responsible for taking data</a:t>
            </a:r>
          </a:p>
          <a:p>
            <a:r>
              <a:rPr lang="en-US" sz="2000">
                <a:solidFill>
                  <a:srgbClr val="000000"/>
                </a:solidFill>
              </a:rPr>
              <a:t>For each area of need there should be a goal. For example, if fluency is a need, there should be a stand- alone fluency goal.</a:t>
            </a:r>
          </a:p>
          <a:p>
            <a:r>
              <a:rPr lang="en-US" sz="2000">
                <a:solidFill>
                  <a:srgbClr val="000000"/>
                </a:solidFill>
              </a:rPr>
              <a:t>If there is a spelling goal that should be a separate goal. In short, every need cannot be addressed in one goal. </a:t>
            </a:r>
          </a:p>
        </p:txBody>
      </p:sp>
    </p:spTree>
    <p:extLst>
      <p:ext uri="{BB962C8B-B14F-4D97-AF65-F5344CB8AC3E}">
        <p14:creationId xmlns:p14="http://schemas.microsoft.com/office/powerpoint/2010/main" val="3011456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56F1E-5207-6C4B-8B54-907DB9BD3AD4}"/>
              </a:ext>
            </a:extLst>
          </p:cNvPr>
          <p:cNvSpPr>
            <a:spLocks noGrp="1"/>
          </p:cNvSpPr>
          <p:nvPr>
            <p:ph type="title"/>
          </p:nvPr>
        </p:nvSpPr>
        <p:spPr>
          <a:xfrm>
            <a:off x="4965430" y="629268"/>
            <a:ext cx="6586491" cy="1286160"/>
          </a:xfrm>
        </p:spPr>
        <p:txBody>
          <a:bodyPr anchor="b">
            <a:normAutofit/>
          </a:bodyPr>
          <a:lstStyle/>
          <a:p>
            <a:r>
              <a:rPr lang="en-US" sz="4100"/>
              <a:t>Goals are the cornerstone of every IEP</a:t>
            </a:r>
          </a:p>
        </p:txBody>
      </p:sp>
      <p:sp>
        <p:nvSpPr>
          <p:cNvPr id="3" name="Content Placeholder 2">
            <a:extLst>
              <a:ext uri="{FF2B5EF4-FFF2-40B4-BE49-F238E27FC236}">
                <a16:creationId xmlns:a16="http://schemas.microsoft.com/office/drawing/2014/main" id="{0F661D6F-02BF-014C-A449-3DE36855A0A5}"/>
              </a:ext>
            </a:extLst>
          </p:cNvPr>
          <p:cNvSpPr>
            <a:spLocks noGrp="1"/>
          </p:cNvSpPr>
          <p:nvPr>
            <p:ph idx="1"/>
          </p:nvPr>
        </p:nvSpPr>
        <p:spPr>
          <a:xfrm>
            <a:off x="4965431" y="2438400"/>
            <a:ext cx="6586489" cy="3785419"/>
          </a:xfrm>
        </p:spPr>
        <p:txBody>
          <a:bodyPr>
            <a:normAutofit/>
          </a:bodyPr>
          <a:lstStyle/>
          <a:p>
            <a:r>
              <a:rPr lang="en-US" sz="2000"/>
              <a:t>Ask for draft goals in advance of the meeting.</a:t>
            </a:r>
          </a:p>
          <a:p>
            <a:r>
              <a:rPr lang="en-US" sz="2000"/>
              <a:t>Schools should provide any reports or documents in advance of the meeting. </a:t>
            </a:r>
          </a:p>
          <a:p>
            <a:r>
              <a:rPr lang="en-US" sz="2000"/>
              <a:t>If you have concerns about the goals put those concerns in writing. </a:t>
            </a:r>
          </a:p>
          <a:p>
            <a:r>
              <a:rPr lang="en-US" sz="2000"/>
              <a:t>Ask why the goals are appropriate for your child.</a:t>
            </a:r>
          </a:p>
        </p:txBody>
      </p:sp>
      <p:pic>
        <p:nvPicPr>
          <p:cNvPr id="5" name="Picture 4">
            <a:extLst>
              <a:ext uri="{FF2B5EF4-FFF2-40B4-BE49-F238E27FC236}">
                <a16:creationId xmlns:a16="http://schemas.microsoft.com/office/drawing/2014/main" id="{50FBF414-E4A3-433F-874B-6403EEFCC0B6}"/>
              </a:ext>
            </a:extLst>
          </p:cNvPr>
          <p:cNvPicPr>
            <a:picLocks noChangeAspect="1"/>
          </p:cNvPicPr>
          <p:nvPr/>
        </p:nvPicPr>
        <p:blipFill rotWithShape="1">
          <a:blip r:embed="rId2"/>
          <a:srcRect l="7577" r="47304" b="-1"/>
          <a:stretch/>
        </p:blipFill>
        <p:spPr>
          <a:xfrm>
            <a:off x="20" y="10"/>
            <a:ext cx="4635571" cy="6857990"/>
          </a:xfrm>
          <a:prstGeom prst="rect">
            <a:avLst/>
          </a:prstGeom>
          <a:effectLst/>
        </p:spPr>
      </p:pic>
      <p:cxnSp>
        <p:nvCxnSpPr>
          <p:cNvPr id="9" name="Straight Connector 8">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FEF8A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0856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9CD2D09-B1BB-4DF5-9E1C-3D21B21EDE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20431" y="0"/>
            <a:ext cx="6271569" cy="6858000"/>
          </a:xfrm>
          <a:prstGeom prst="rect">
            <a:avLst/>
          </a:prstGeom>
          <a:gradFill>
            <a:gsLst>
              <a:gs pos="0">
                <a:schemeClr val="accent1">
                  <a:lumMod val="100000"/>
                  <a:alpha val="82000"/>
                </a:schemeClr>
              </a:gs>
              <a:gs pos="25000">
                <a:schemeClr val="accent1">
                  <a:alpha val="60000"/>
                </a:schemeClr>
              </a:gs>
              <a:gs pos="94000">
                <a:schemeClr val="bg2">
                  <a:lumMod val="75000"/>
                </a:schemeClr>
              </a:gs>
              <a:gs pos="100000">
                <a:schemeClr val="bg2">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83355637-BA71-4F63-94C9-E77BF81BDFC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flipH="1">
            <a:off x="0" y="0"/>
            <a:ext cx="12192000" cy="6858000"/>
          </a:xfrm>
          <a:prstGeom prst="rect">
            <a:avLst/>
          </a:prstGeom>
        </p:spPr>
      </p:pic>
      <p:sp>
        <p:nvSpPr>
          <p:cNvPr id="2" name="Title 1">
            <a:extLst>
              <a:ext uri="{FF2B5EF4-FFF2-40B4-BE49-F238E27FC236}">
                <a16:creationId xmlns:a16="http://schemas.microsoft.com/office/drawing/2014/main" id="{7A2F0EE2-630F-914C-AA62-549DE53ED095}"/>
              </a:ext>
            </a:extLst>
          </p:cNvPr>
          <p:cNvSpPr>
            <a:spLocks noGrp="1"/>
          </p:cNvSpPr>
          <p:nvPr>
            <p:ph type="title"/>
          </p:nvPr>
        </p:nvSpPr>
        <p:spPr>
          <a:xfrm>
            <a:off x="804998" y="798445"/>
            <a:ext cx="4803636" cy="1311664"/>
          </a:xfrm>
        </p:spPr>
        <p:txBody>
          <a:bodyPr>
            <a:normAutofit/>
          </a:bodyPr>
          <a:lstStyle/>
          <a:p>
            <a:r>
              <a:rPr lang="en-US" dirty="0">
                <a:solidFill>
                  <a:srgbClr val="000000"/>
                </a:solidFill>
              </a:rPr>
              <a:t>Free, Appropriate, Public Education</a:t>
            </a:r>
          </a:p>
        </p:txBody>
      </p:sp>
      <p:sp>
        <p:nvSpPr>
          <p:cNvPr id="3" name="Content Placeholder 2">
            <a:extLst>
              <a:ext uri="{FF2B5EF4-FFF2-40B4-BE49-F238E27FC236}">
                <a16:creationId xmlns:a16="http://schemas.microsoft.com/office/drawing/2014/main" id="{F7A6F6EC-EFF1-6443-9032-E54B0AE6A44A}"/>
              </a:ext>
            </a:extLst>
          </p:cNvPr>
          <p:cNvSpPr>
            <a:spLocks noGrp="1"/>
          </p:cNvSpPr>
          <p:nvPr>
            <p:ph idx="1"/>
          </p:nvPr>
        </p:nvSpPr>
        <p:spPr>
          <a:xfrm>
            <a:off x="804997" y="2272143"/>
            <a:ext cx="4706803" cy="3788830"/>
          </a:xfrm>
        </p:spPr>
        <p:txBody>
          <a:bodyPr anchor="ctr">
            <a:normAutofit/>
          </a:bodyPr>
          <a:lstStyle/>
          <a:p>
            <a:r>
              <a:rPr lang="en-US" sz="2000">
                <a:solidFill>
                  <a:srgbClr val="000000"/>
                </a:solidFill>
              </a:rPr>
              <a:t>Progress must be more than minimal.</a:t>
            </a:r>
          </a:p>
          <a:p>
            <a:r>
              <a:rPr lang="en-US" sz="2000">
                <a:solidFill>
                  <a:srgbClr val="000000"/>
                </a:solidFill>
              </a:rPr>
              <a:t>Goals must be appropriately ambitious in light of the student’s unique circumstances.</a:t>
            </a:r>
          </a:p>
          <a:p>
            <a:r>
              <a:rPr lang="en-US" sz="2000">
                <a:solidFill>
                  <a:srgbClr val="000000"/>
                </a:solidFill>
              </a:rPr>
              <a:t>Best isn’t the standard. Appropriate. </a:t>
            </a:r>
          </a:p>
          <a:p>
            <a:endParaRPr lang="en-US" sz="2000">
              <a:solidFill>
                <a:srgbClr val="000000"/>
              </a:solidFill>
            </a:endParaRPr>
          </a:p>
        </p:txBody>
      </p:sp>
      <p:sp>
        <p:nvSpPr>
          <p:cNvPr id="13" name="Freeform 49">
            <a:extLst>
              <a:ext uri="{FF2B5EF4-FFF2-40B4-BE49-F238E27FC236}">
                <a16:creationId xmlns:a16="http://schemas.microsoft.com/office/drawing/2014/main" id="{967C29FE-FD32-4AFB-AD20-DBDF5864B2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5" y="590635"/>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solidFill>
          <a:ln>
            <a:gradFill>
              <a:gsLst>
                <a:gs pos="0">
                  <a:schemeClr val="accent1">
                    <a:lumMod val="40000"/>
                    <a:lumOff val="60000"/>
                  </a:schemeClr>
                </a:gs>
                <a:gs pos="23000">
                  <a:schemeClr val="accent1">
                    <a:lumMod val="45000"/>
                    <a:lumOff val="55000"/>
                  </a:schemeClr>
                </a:gs>
                <a:gs pos="83000">
                  <a:schemeClr val="accent3"/>
                </a:gs>
                <a:gs pos="100000">
                  <a:schemeClr val="accent3"/>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a:extLst>
              <a:ext uri="{FF2B5EF4-FFF2-40B4-BE49-F238E27FC236}">
                <a16:creationId xmlns:a16="http://schemas.microsoft.com/office/drawing/2014/main" id="{8CDCBA99-5D35-4024-8244-0EF04EBFC64B}"/>
              </a:ext>
            </a:extLst>
          </p:cNvPr>
          <p:cNvPicPr>
            <a:picLocks noChangeAspect="1"/>
          </p:cNvPicPr>
          <p:nvPr/>
        </p:nvPicPr>
        <p:blipFill rotWithShape="1">
          <a:blip r:embed="rId3"/>
          <a:srcRect l="9827" r="32168" b="1"/>
          <a:stretch/>
        </p:blipFill>
        <p:spPr>
          <a:xfrm>
            <a:off x="6893318" y="770037"/>
            <a:ext cx="5298683" cy="6097438"/>
          </a:xfrm>
          <a:custGeom>
            <a:avLst/>
            <a:gdLst/>
            <a:ahLst/>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p:spPr>
      </p:pic>
    </p:spTree>
    <p:extLst>
      <p:ext uri="{BB962C8B-B14F-4D97-AF65-F5344CB8AC3E}">
        <p14:creationId xmlns:p14="http://schemas.microsoft.com/office/powerpoint/2010/main" val="4087039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F063FF-D8F7-D54A-8BA4-235ED641D0A1}"/>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			Legal Disclaimer</a:t>
            </a:r>
          </a:p>
        </p:txBody>
      </p:sp>
      <p:sp>
        <p:nvSpPr>
          <p:cNvPr id="3" name="Content Placeholder 2">
            <a:extLst>
              <a:ext uri="{FF2B5EF4-FFF2-40B4-BE49-F238E27FC236}">
                <a16:creationId xmlns:a16="http://schemas.microsoft.com/office/drawing/2014/main" id="{50A0DC8E-DE43-D041-8945-27A7C5711A77}"/>
              </a:ext>
            </a:extLst>
          </p:cNvPr>
          <p:cNvSpPr>
            <a:spLocks noGrp="1"/>
          </p:cNvSpPr>
          <p:nvPr>
            <p:ph idx="1"/>
          </p:nvPr>
        </p:nvSpPr>
        <p:spPr>
          <a:xfrm>
            <a:off x="1371599" y="2318197"/>
            <a:ext cx="9724031" cy="3683358"/>
          </a:xfrm>
        </p:spPr>
        <p:txBody>
          <a:bodyPr anchor="ctr">
            <a:normAutofit/>
          </a:bodyPr>
          <a:lstStyle/>
          <a:p>
            <a:r>
              <a:rPr lang="en-US" sz="2000" dirty="0"/>
              <a:t>This webinar is not intended to serve as legal advice. </a:t>
            </a:r>
          </a:p>
          <a:p>
            <a:endParaRPr lang="en-US" sz="2000" dirty="0"/>
          </a:p>
          <a:p>
            <a:r>
              <a:rPr lang="en-US" sz="2000" dirty="0"/>
              <a:t>COVID-19: Federal law has not changed as a result of the pandemic. Remote learning is not working well for many students and it is likely that students may need additional services or compensatory education once schools resume. This is beyond the scope of this webinar and will be the subject of an upcoming webinar in January of 2021.</a:t>
            </a:r>
          </a:p>
        </p:txBody>
      </p:sp>
    </p:spTree>
    <p:extLst>
      <p:ext uri="{BB962C8B-B14F-4D97-AF65-F5344CB8AC3E}">
        <p14:creationId xmlns:p14="http://schemas.microsoft.com/office/powerpoint/2010/main" val="26981873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DE1092A-132E-5B48-89B1-6D85F8B37D64}"/>
              </a:ext>
            </a:extLst>
          </p:cNvPr>
          <p:cNvSpPr>
            <a:spLocks noGrp="1"/>
          </p:cNvSpPr>
          <p:nvPr>
            <p:ph type="title"/>
          </p:nvPr>
        </p:nvSpPr>
        <p:spPr>
          <a:xfrm>
            <a:off x="1245072" y="1289765"/>
            <a:ext cx="3651101" cy="4270963"/>
          </a:xfrm>
        </p:spPr>
        <p:txBody>
          <a:bodyPr anchor="ctr">
            <a:normAutofit/>
          </a:bodyPr>
          <a:lstStyle/>
          <a:p>
            <a:pPr algn="ctr"/>
            <a:r>
              <a:rPr lang="en-US" sz="3900">
                <a:solidFill>
                  <a:srgbClr val="FFFFFF"/>
                </a:solidFill>
              </a:rPr>
              <a:t>Accommodations for students with dyslexia </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E12B3971-E61A-184D-B130-F621E067BA44}"/>
              </a:ext>
            </a:extLst>
          </p:cNvPr>
          <p:cNvSpPr>
            <a:spLocks noGrp="1"/>
          </p:cNvSpPr>
          <p:nvPr>
            <p:ph idx="1"/>
          </p:nvPr>
        </p:nvSpPr>
        <p:spPr>
          <a:xfrm>
            <a:off x="6297233" y="518400"/>
            <a:ext cx="4771607" cy="5837949"/>
          </a:xfrm>
        </p:spPr>
        <p:txBody>
          <a:bodyPr anchor="ctr">
            <a:normAutofit/>
          </a:bodyPr>
          <a:lstStyle/>
          <a:p>
            <a:r>
              <a:rPr lang="en-US" sz="2000" dirty="0">
                <a:solidFill>
                  <a:schemeClr val="tx1">
                    <a:alpha val="80000"/>
                  </a:schemeClr>
                </a:solidFill>
              </a:rPr>
              <a:t>No list is appropriate for every student. Must be individualized based on need. </a:t>
            </a:r>
          </a:p>
          <a:p>
            <a:pPr marL="0" indent="0">
              <a:buNone/>
            </a:pPr>
            <a:endParaRPr lang="en-US" sz="2000" dirty="0">
              <a:solidFill>
                <a:schemeClr val="tx1">
                  <a:alpha val="80000"/>
                </a:schemeClr>
              </a:solidFill>
            </a:endParaRPr>
          </a:p>
          <a:p>
            <a:r>
              <a:rPr lang="en-US" sz="2000" dirty="0">
                <a:solidFill>
                  <a:schemeClr val="tx1">
                    <a:alpha val="80000"/>
                  </a:schemeClr>
                </a:solidFill>
              </a:rPr>
              <a:t>Examples </a:t>
            </a:r>
          </a:p>
          <a:p>
            <a:pPr marL="0" indent="0">
              <a:buNone/>
            </a:pPr>
            <a:r>
              <a:rPr lang="en-US" sz="2000" dirty="0">
                <a:solidFill>
                  <a:schemeClr val="tx1">
                    <a:alpha val="80000"/>
                  </a:schemeClr>
                </a:solidFill>
              </a:rPr>
              <a:t> Dictation, Reader, Assistive Technology, Oral instructions, Study Guides</a:t>
            </a:r>
          </a:p>
          <a:p>
            <a:pPr marL="0" indent="0">
              <a:buNone/>
            </a:pPr>
            <a:endParaRPr lang="en-US" sz="2000" dirty="0">
              <a:solidFill>
                <a:schemeClr val="tx1">
                  <a:alpha val="80000"/>
                </a:schemeClr>
              </a:solidFill>
            </a:endParaRPr>
          </a:p>
          <a:p>
            <a:pPr marL="0" indent="0">
              <a:buNone/>
            </a:pPr>
            <a:r>
              <a:rPr lang="en-US" sz="2000" dirty="0">
                <a:solidFill>
                  <a:schemeClr val="tx1">
                    <a:alpha val="80000"/>
                  </a:schemeClr>
                </a:solidFill>
              </a:rPr>
              <a:t>Important: Accommodations are not the same as educational interventions. It is important that the school not rely too heavily on accommodations for students instead of providing services. </a:t>
            </a:r>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5542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BFABDCD-1FCF-FF4D-AE74-BFF00A473899}"/>
              </a:ext>
            </a:extLst>
          </p:cNvPr>
          <p:cNvSpPr>
            <a:spLocks noGrp="1"/>
          </p:cNvSpPr>
          <p:nvPr>
            <p:ph type="title"/>
          </p:nvPr>
        </p:nvSpPr>
        <p:spPr>
          <a:xfrm>
            <a:off x="838200" y="365125"/>
            <a:ext cx="10515600" cy="1325563"/>
          </a:xfrm>
        </p:spPr>
        <p:txBody>
          <a:bodyPr>
            <a:normAutofit/>
          </a:bodyPr>
          <a:lstStyle/>
          <a:p>
            <a:r>
              <a:rPr lang="en-US" sz="5400" dirty="0"/>
              <a:t>Stay informed</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3E4DA72-84BD-2F4C-B2B4-4774AA016048}"/>
              </a:ext>
            </a:extLst>
          </p:cNvPr>
          <p:cNvSpPr>
            <a:spLocks noGrp="1"/>
          </p:cNvSpPr>
          <p:nvPr>
            <p:ph idx="1"/>
          </p:nvPr>
        </p:nvSpPr>
        <p:spPr>
          <a:xfrm>
            <a:off x="838200" y="1929384"/>
            <a:ext cx="10515600" cy="4251960"/>
          </a:xfrm>
        </p:spPr>
        <p:txBody>
          <a:bodyPr>
            <a:normAutofit/>
          </a:bodyPr>
          <a:lstStyle/>
          <a:p>
            <a:r>
              <a:rPr lang="en-US" sz="2200" dirty="0"/>
              <a:t>Educate yourself regarding dyslexia.</a:t>
            </a:r>
          </a:p>
          <a:p>
            <a:r>
              <a:rPr lang="en-US" sz="2200" dirty="0"/>
              <a:t>Insist on data for every goal.</a:t>
            </a:r>
          </a:p>
          <a:p>
            <a:r>
              <a:rPr lang="en-US" sz="2200" dirty="0"/>
              <a:t>If you have concerns request an IEP meeting. </a:t>
            </a:r>
          </a:p>
          <a:p>
            <a:endParaRPr lang="en-US" sz="2200" dirty="0"/>
          </a:p>
        </p:txBody>
      </p:sp>
    </p:spTree>
    <p:extLst>
      <p:ext uri="{BB962C8B-B14F-4D97-AF65-F5344CB8AC3E}">
        <p14:creationId xmlns:p14="http://schemas.microsoft.com/office/powerpoint/2010/main" val="460906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3">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8AAA47-66DB-BD49-930A-D09203787CCA}"/>
              </a:ext>
            </a:extLst>
          </p:cNvPr>
          <p:cNvSpPr>
            <a:spLocks noGrp="1"/>
          </p:cNvSpPr>
          <p:nvPr>
            <p:ph type="title"/>
          </p:nvPr>
        </p:nvSpPr>
        <p:spPr>
          <a:xfrm>
            <a:off x="838200" y="556995"/>
            <a:ext cx="10515600" cy="1133693"/>
          </a:xfrm>
        </p:spPr>
        <p:txBody>
          <a:bodyPr>
            <a:normAutofit/>
          </a:bodyPr>
          <a:lstStyle/>
          <a:p>
            <a:r>
              <a:rPr lang="en-US" sz="5200"/>
              <a:t>Advocacy </a:t>
            </a:r>
          </a:p>
        </p:txBody>
      </p:sp>
      <p:graphicFrame>
        <p:nvGraphicFramePr>
          <p:cNvPr id="21" name="Content Placeholder 2">
            <a:extLst>
              <a:ext uri="{FF2B5EF4-FFF2-40B4-BE49-F238E27FC236}">
                <a16:creationId xmlns:a16="http://schemas.microsoft.com/office/drawing/2014/main" id="{69307FF8-4AC3-4A87-ACEB-196AFE833442}"/>
              </a:ext>
            </a:extLst>
          </p:cNvPr>
          <p:cNvGraphicFramePr>
            <a:graphicFrameLocks noGrp="1"/>
          </p:cNvGraphicFramePr>
          <p:nvPr>
            <p:ph idx="1"/>
            <p:extLst>
              <p:ext uri="{D42A27DB-BD31-4B8C-83A1-F6EECF244321}">
                <p14:modId xmlns:p14="http://schemas.microsoft.com/office/powerpoint/2010/main" val="250651054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77444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E7FFD28-545C-4C88-A2E7-152FB234C9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191135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516400E-C14D-AC49-BC8F-C0BBEDB1E780}"/>
              </a:ext>
            </a:extLst>
          </p:cNvPr>
          <p:cNvSpPr>
            <a:spLocks noGrp="1"/>
          </p:cNvSpPr>
          <p:nvPr>
            <p:ph type="title"/>
          </p:nvPr>
        </p:nvSpPr>
        <p:spPr>
          <a:xfrm>
            <a:off x="838200" y="365125"/>
            <a:ext cx="10515600" cy="1325563"/>
          </a:xfrm>
        </p:spPr>
        <p:txBody>
          <a:bodyPr>
            <a:normAutofit/>
          </a:bodyPr>
          <a:lstStyle/>
          <a:p>
            <a:r>
              <a:rPr lang="en-US" sz="4600">
                <a:solidFill>
                  <a:srgbClr val="FFFFFF"/>
                </a:solidFill>
              </a:rPr>
              <a:t>Selected Resources </a:t>
            </a:r>
          </a:p>
        </p:txBody>
      </p:sp>
      <p:sp>
        <p:nvSpPr>
          <p:cNvPr id="3" name="Content Placeholder 2">
            <a:extLst>
              <a:ext uri="{FF2B5EF4-FFF2-40B4-BE49-F238E27FC236}">
                <a16:creationId xmlns:a16="http://schemas.microsoft.com/office/drawing/2014/main" id="{F003D997-037A-8749-93C7-0CA570FBD9FE}"/>
              </a:ext>
            </a:extLst>
          </p:cNvPr>
          <p:cNvSpPr>
            <a:spLocks noGrp="1"/>
          </p:cNvSpPr>
          <p:nvPr>
            <p:ph idx="1"/>
          </p:nvPr>
        </p:nvSpPr>
        <p:spPr>
          <a:xfrm>
            <a:off x="838200" y="2438400"/>
            <a:ext cx="10515600" cy="3738562"/>
          </a:xfrm>
        </p:spPr>
        <p:txBody>
          <a:bodyPr>
            <a:normAutofit/>
          </a:bodyPr>
          <a:lstStyle/>
          <a:p>
            <a:r>
              <a:rPr lang="en-US" sz="2600" dirty="0"/>
              <a:t>ISBE Division of Special Education Services The Dyslexia Guide: A Handbook for Parents, Educators, and Students. ( July, 2019)</a:t>
            </a:r>
          </a:p>
          <a:p>
            <a:r>
              <a:rPr lang="en-US" sz="2600" dirty="0"/>
              <a:t>International Dyslexic Association </a:t>
            </a:r>
            <a:r>
              <a:rPr lang="en-US" sz="2600" dirty="0">
                <a:hlinkClick r:id="rId2"/>
              </a:rPr>
              <a:t>www.dyslexiaiada.org</a:t>
            </a:r>
            <a:r>
              <a:rPr lang="en-US" sz="2600" dirty="0"/>
              <a:t> </a:t>
            </a:r>
          </a:p>
          <a:p>
            <a:r>
              <a:rPr lang="en-US" sz="2600" dirty="0"/>
              <a:t>Decoding Dyslexia Illinois </a:t>
            </a:r>
            <a:r>
              <a:rPr lang="en-US" sz="2600" u="sng" dirty="0">
                <a:hlinkClick r:id="rId3"/>
              </a:rPr>
              <a:t>www.dyslexiaial.org</a:t>
            </a:r>
            <a:endParaRPr lang="en-US" sz="2600" u="sng" dirty="0"/>
          </a:p>
          <a:p>
            <a:r>
              <a:rPr lang="en-US" sz="2600" dirty="0"/>
              <a:t>Everyone Reading </a:t>
            </a:r>
            <a:r>
              <a:rPr lang="en-US" sz="2600" dirty="0" err="1"/>
              <a:t>Illinois.</a:t>
            </a:r>
            <a:r>
              <a:rPr lang="en-US" sz="2600" u="sng" dirty="0" err="1">
                <a:hlinkClick r:id="rId4"/>
              </a:rPr>
              <a:t>www.everyone</a:t>
            </a:r>
            <a:r>
              <a:rPr lang="en-US" sz="2600" u="sng" dirty="0" err="1"/>
              <a:t>readingillinois.org</a:t>
            </a:r>
            <a:endParaRPr lang="en-US" sz="2600" u="sng" dirty="0"/>
          </a:p>
          <a:p>
            <a:r>
              <a:rPr lang="en-US" sz="2600" dirty="0"/>
              <a:t>Dyslexia Training Institute </a:t>
            </a:r>
            <a:r>
              <a:rPr lang="en-US" sz="2600" dirty="0">
                <a:hlinkClick r:id="rId5"/>
              </a:rPr>
              <a:t>www.dyslexiatraininginstitute.org</a:t>
            </a:r>
            <a:r>
              <a:rPr lang="en-US" sz="2600" dirty="0"/>
              <a:t> </a:t>
            </a:r>
          </a:p>
          <a:p>
            <a:r>
              <a:rPr lang="en-US" sz="2600" dirty="0"/>
              <a:t>Learning Ally </a:t>
            </a:r>
            <a:r>
              <a:rPr lang="en-US" sz="2600" u="sng" dirty="0">
                <a:hlinkClick r:id="rId6"/>
              </a:rPr>
              <a:t>www.learningally.org</a:t>
            </a:r>
            <a:endParaRPr lang="en-US" sz="2600" u="sng" dirty="0"/>
          </a:p>
          <a:p>
            <a:r>
              <a:rPr lang="en-US" sz="2600" dirty="0"/>
              <a:t>The Yale Center for Dyslexia and Creativity </a:t>
            </a:r>
            <a:r>
              <a:rPr lang="en-US" sz="2600" u="sng" dirty="0" err="1"/>
              <a:t>www.dyslexia.yale.edu</a:t>
            </a:r>
            <a:r>
              <a:rPr lang="en-US" sz="2600" u="sng" dirty="0"/>
              <a:t>.</a:t>
            </a:r>
          </a:p>
          <a:p>
            <a:endParaRPr lang="en-US" sz="2600" u="sng" dirty="0"/>
          </a:p>
          <a:p>
            <a:endParaRPr lang="en-US" sz="2600" u="sng" dirty="0"/>
          </a:p>
          <a:p>
            <a:endParaRPr lang="en-US" sz="2600" u="sng" dirty="0"/>
          </a:p>
        </p:txBody>
      </p:sp>
    </p:spTree>
    <p:extLst>
      <p:ext uri="{BB962C8B-B14F-4D97-AF65-F5344CB8AC3E}">
        <p14:creationId xmlns:p14="http://schemas.microsoft.com/office/powerpoint/2010/main" val="2567193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97713B-365D-624F-B77B-5156F65A8283}"/>
              </a:ext>
            </a:extLst>
          </p:cNvPr>
          <p:cNvSpPr>
            <a:spLocks noGrp="1"/>
          </p:cNvSpPr>
          <p:nvPr>
            <p:ph type="title"/>
          </p:nvPr>
        </p:nvSpPr>
        <p:spPr>
          <a:xfrm>
            <a:off x="841248" y="334644"/>
            <a:ext cx="10509504" cy="1076914"/>
          </a:xfrm>
        </p:spPr>
        <p:txBody>
          <a:bodyPr anchor="ctr">
            <a:normAutofit/>
          </a:bodyPr>
          <a:lstStyle/>
          <a:p>
            <a:r>
              <a:rPr lang="en-US" sz="4000"/>
              <a:t>Follow up </a:t>
            </a:r>
          </a:p>
        </p:txBody>
      </p:sp>
      <p:sp>
        <p:nvSpPr>
          <p:cNvPr id="11" name="Rectangle 10">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3" name="Rectangle 12">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9BAAA003-6881-4472-BAD0-238D98604856}"/>
              </a:ext>
            </a:extLst>
          </p:cNvPr>
          <p:cNvGraphicFramePr>
            <a:graphicFrameLocks noGrp="1"/>
          </p:cNvGraphicFramePr>
          <p:nvPr>
            <p:ph idx="1"/>
            <p:extLst>
              <p:ext uri="{D42A27DB-BD31-4B8C-83A1-F6EECF244321}">
                <p14:modId xmlns:p14="http://schemas.microsoft.com/office/powerpoint/2010/main" val="782624260"/>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25019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278ADA9-6383-4BDD-80D2-8899A40268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84B7147-B0F6-40ED-B5A2-FF72BC8198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id="{B36D2DE0-0628-4A9A-A59D-7BA8B5EB3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8E405C9-94BE-41DA-928C-DEC9A8550E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D04DC3AE-AA76-AF43-A3EC-479398F6DDAB}"/>
              </a:ext>
            </a:extLst>
          </p:cNvPr>
          <p:cNvSpPr>
            <a:spLocks noGrp="1"/>
          </p:cNvSpPr>
          <p:nvPr>
            <p:ph type="title"/>
          </p:nvPr>
        </p:nvSpPr>
        <p:spPr>
          <a:xfrm>
            <a:off x="3315031" y="1380754"/>
            <a:ext cx="5561938" cy="2513516"/>
          </a:xfrm>
        </p:spPr>
        <p:txBody>
          <a:bodyPr vert="horz" lIns="91440" tIns="45720" rIns="91440" bIns="45720" rtlCol="0" anchor="b">
            <a:normAutofit/>
          </a:bodyPr>
          <a:lstStyle/>
          <a:p>
            <a:pPr algn="ctr"/>
            <a:r>
              <a:rPr lang="en-US" sz="6000" kern="1200">
                <a:solidFill>
                  <a:schemeClr val="tx1"/>
                </a:solidFill>
                <a:latin typeface="+mj-lt"/>
                <a:ea typeface="+mj-ea"/>
                <a:cs typeface="+mj-cs"/>
              </a:rPr>
              <a:t>Contact Information </a:t>
            </a:r>
          </a:p>
        </p:txBody>
      </p:sp>
      <p:sp>
        <p:nvSpPr>
          <p:cNvPr id="3" name="Content Placeholder 2">
            <a:extLst>
              <a:ext uri="{FF2B5EF4-FFF2-40B4-BE49-F238E27FC236}">
                <a16:creationId xmlns:a16="http://schemas.microsoft.com/office/drawing/2014/main" id="{77EFD97F-C81B-5F42-ADDF-B3D0FFCD4F2A}"/>
              </a:ext>
            </a:extLst>
          </p:cNvPr>
          <p:cNvSpPr>
            <a:spLocks noGrp="1"/>
          </p:cNvSpPr>
          <p:nvPr>
            <p:ph idx="1"/>
          </p:nvPr>
        </p:nvSpPr>
        <p:spPr>
          <a:xfrm>
            <a:off x="3315031" y="4076802"/>
            <a:ext cx="5561938" cy="1534587"/>
          </a:xfrm>
        </p:spPr>
        <p:txBody>
          <a:bodyPr vert="horz" lIns="91440" tIns="45720" rIns="91440" bIns="45720" rtlCol="0">
            <a:normAutofit/>
          </a:bodyPr>
          <a:lstStyle/>
          <a:p>
            <a:pPr marL="0" lvl="1" indent="0" algn="ctr">
              <a:spcBef>
                <a:spcPts val="1000"/>
              </a:spcBef>
              <a:buNone/>
            </a:pPr>
            <a:r>
              <a:rPr lang="en-US" kern="1200">
                <a:solidFill>
                  <a:schemeClr val="tx1"/>
                </a:solidFill>
                <a:latin typeface="+mn-lt"/>
                <a:ea typeface="+mn-ea"/>
                <a:cs typeface="+mn-cs"/>
              </a:rPr>
              <a:t>Micki Moran </a:t>
            </a:r>
            <a:r>
              <a:rPr lang="en-US" kern="1200">
                <a:solidFill>
                  <a:schemeClr val="tx1"/>
                </a:solidFill>
                <a:latin typeface="+mn-lt"/>
                <a:ea typeface="+mn-ea"/>
                <a:cs typeface="+mn-cs"/>
                <a:hlinkClick r:id="rId2"/>
              </a:rPr>
              <a:t>mmoran@grundlaw.com</a:t>
            </a:r>
            <a:r>
              <a:rPr lang="en-US" kern="1200">
                <a:solidFill>
                  <a:schemeClr val="tx1"/>
                </a:solidFill>
                <a:latin typeface="+mn-lt"/>
                <a:ea typeface="+mn-ea"/>
                <a:cs typeface="+mn-cs"/>
              </a:rPr>
              <a:t> (312)-640-0500</a:t>
            </a:r>
          </a:p>
        </p:txBody>
      </p:sp>
      <p:sp>
        <p:nvSpPr>
          <p:cNvPr id="16" name="Arc 15">
            <a:extLst>
              <a:ext uri="{FF2B5EF4-FFF2-40B4-BE49-F238E27FC236}">
                <a16:creationId xmlns:a16="http://schemas.microsoft.com/office/drawing/2014/main" id="{D2091A72-D5BB-42AC-8FD3-F7747D9086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id="{6ED12BFC-A737-46AF-8411-481112D54B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8891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12BB3A0-0CEA-E44C-8A4B-8F076468800D}"/>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IDEA and Illinois State Law </a:t>
            </a:r>
          </a:p>
        </p:txBody>
      </p:sp>
      <p:sp>
        <p:nvSpPr>
          <p:cNvPr id="3" name="Content Placeholder 2">
            <a:extLst>
              <a:ext uri="{FF2B5EF4-FFF2-40B4-BE49-F238E27FC236}">
                <a16:creationId xmlns:a16="http://schemas.microsoft.com/office/drawing/2014/main" id="{8E314784-CA8A-CB4F-A504-6890D5A6B143}"/>
              </a:ext>
            </a:extLst>
          </p:cNvPr>
          <p:cNvSpPr>
            <a:spLocks noGrp="1"/>
          </p:cNvSpPr>
          <p:nvPr>
            <p:ph idx="1"/>
          </p:nvPr>
        </p:nvSpPr>
        <p:spPr>
          <a:xfrm>
            <a:off x="1179226" y="3092970"/>
            <a:ext cx="9833548" cy="2693976"/>
          </a:xfrm>
        </p:spPr>
        <p:txBody>
          <a:bodyPr>
            <a:normAutofit/>
          </a:bodyPr>
          <a:lstStyle/>
          <a:p>
            <a:r>
              <a:rPr lang="en-US" sz="1900">
                <a:solidFill>
                  <a:srgbClr val="000000"/>
                </a:solidFill>
              </a:rPr>
              <a:t>Dyslexia is one of the specific learning disabilities. </a:t>
            </a:r>
          </a:p>
          <a:p>
            <a:r>
              <a:rPr lang="en-US" sz="1900">
                <a:solidFill>
                  <a:srgbClr val="000000"/>
                </a:solidFill>
              </a:rPr>
              <a:t>Dyslexia is defined by Illinois state law as a </a:t>
            </a:r>
          </a:p>
          <a:p>
            <a:pPr marL="0" indent="0">
              <a:buNone/>
            </a:pPr>
            <a:r>
              <a:rPr lang="en-US" sz="1900">
                <a:solidFill>
                  <a:srgbClr val="000000"/>
                </a:solidFill>
              </a:rPr>
              <a:t>	“ Specific learning disability that is neurobiological in origin. Dyslexia is characterized by difficulties with accurate and or fluent word recognition and by poor spelling and decoding abilities. These difficulties typically result from a deficit in the phonological component of language that is often unexpected in relation to other cognitive abilities and the provision of effective classroom instruction. Secondary consequences may include problems in reading comprehension and reduced reading experience that can impede growth of vocabulary and backround knowledge.”</a:t>
            </a:r>
          </a:p>
        </p:txBody>
      </p:sp>
    </p:spTree>
    <p:extLst>
      <p:ext uri="{BB962C8B-B14F-4D97-AF65-F5344CB8AC3E}">
        <p14:creationId xmlns:p14="http://schemas.microsoft.com/office/powerpoint/2010/main" val="1878680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086324DB-A82E-5248-8D80-869A359321A2}"/>
              </a:ext>
            </a:extLst>
          </p:cNvPr>
          <p:cNvSpPr>
            <a:spLocks noGrp="1"/>
          </p:cNvSpPr>
          <p:nvPr>
            <p:ph type="title"/>
          </p:nvPr>
        </p:nvSpPr>
        <p:spPr>
          <a:xfrm>
            <a:off x="640080" y="1243013"/>
            <a:ext cx="3855720" cy="4371974"/>
          </a:xfrm>
        </p:spPr>
        <p:txBody>
          <a:bodyPr>
            <a:normAutofit/>
          </a:bodyPr>
          <a:lstStyle/>
          <a:p>
            <a:r>
              <a:rPr lang="en-US">
                <a:solidFill>
                  <a:srgbClr val="3F3F3F"/>
                </a:solidFill>
              </a:rPr>
              <a:t>Early identification and Evaluations </a:t>
            </a:r>
          </a:p>
        </p:txBody>
      </p:sp>
      <p:sp>
        <p:nvSpPr>
          <p:cNvPr id="3" name="Content Placeholder 2">
            <a:extLst>
              <a:ext uri="{FF2B5EF4-FFF2-40B4-BE49-F238E27FC236}">
                <a16:creationId xmlns:a16="http://schemas.microsoft.com/office/drawing/2014/main" id="{A30E9725-2891-714F-B4DF-42AC9FBBC847}"/>
              </a:ext>
            </a:extLst>
          </p:cNvPr>
          <p:cNvSpPr>
            <a:spLocks noGrp="1"/>
          </p:cNvSpPr>
          <p:nvPr>
            <p:ph idx="1"/>
          </p:nvPr>
        </p:nvSpPr>
        <p:spPr>
          <a:xfrm>
            <a:off x="6305550" y="1032987"/>
            <a:ext cx="5246370" cy="4792027"/>
          </a:xfrm>
        </p:spPr>
        <p:txBody>
          <a:bodyPr anchor="ctr">
            <a:normAutofit/>
          </a:bodyPr>
          <a:lstStyle/>
          <a:p>
            <a:r>
              <a:rPr lang="en-US" sz="2400">
                <a:solidFill>
                  <a:srgbClr val="FFFFFF"/>
                </a:solidFill>
              </a:rPr>
              <a:t>The key to identifying dyslexia is a comprehensive evaluation by a qualified professional. </a:t>
            </a:r>
          </a:p>
          <a:p>
            <a:r>
              <a:rPr lang="en-US" sz="2400">
                <a:solidFill>
                  <a:srgbClr val="FFFFFF"/>
                </a:solidFill>
              </a:rPr>
              <a:t>There is not one measure alone that will diagnose a child with a dyslexia. </a:t>
            </a:r>
          </a:p>
          <a:p>
            <a:r>
              <a:rPr lang="en-US" sz="2400">
                <a:solidFill>
                  <a:srgbClr val="FFFFFF"/>
                </a:solidFill>
              </a:rPr>
              <a:t>If you are concerned about your child’s progress it is essential that you address this with the school. </a:t>
            </a:r>
            <a:r>
              <a:rPr lang="en-US" sz="2400" b="1">
                <a:solidFill>
                  <a:srgbClr val="FFFFFF"/>
                </a:solidFill>
              </a:rPr>
              <a:t>Put your concerns in writing. </a:t>
            </a:r>
          </a:p>
          <a:p>
            <a:r>
              <a:rPr lang="en-US" sz="2400">
                <a:solidFill>
                  <a:srgbClr val="FFFFFF"/>
                </a:solidFill>
              </a:rPr>
              <a:t>If the district refuses to evaluate you may decide to pursue the evaluation privately. This can be a very good investment. </a:t>
            </a:r>
          </a:p>
        </p:txBody>
      </p:sp>
    </p:spTree>
    <p:extLst>
      <p:ext uri="{BB962C8B-B14F-4D97-AF65-F5344CB8AC3E}">
        <p14:creationId xmlns:p14="http://schemas.microsoft.com/office/powerpoint/2010/main" val="13665169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4547B61-5C72-5340-AEF9-C2B10ED2653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What’s in a name</a:t>
            </a:r>
          </a:p>
        </p:txBody>
      </p:sp>
      <p:sp>
        <p:nvSpPr>
          <p:cNvPr id="3" name="Content Placeholder 2">
            <a:extLst>
              <a:ext uri="{FF2B5EF4-FFF2-40B4-BE49-F238E27FC236}">
                <a16:creationId xmlns:a16="http://schemas.microsoft.com/office/drawing/2014/main" id="{3CFB31E1-E3C6-744C-8DD7-7D0E9C2898FF}"/>
              </a:ext>
            </a:extLst>
          </p:cNvPr>
          <p:cNvSpPr>
            <a:spLocks noGrp="1"/>
          </p:cNvSpPr>
          <p:nvPr>
            <p:ph idx="1"/>
          </p:nvPr>
        </p:nvSpPr>
        <p:spPr>
          <a:xfrm>
            <a:off x="4810259" y="649480"/>
            <a:ext cx="6555347" cy="5546047"/>
          </a:xfrm>
        </p:spPr>
        <p:txBody>
          <a:bodyPr anchor="ctr">
            <a:normAutofit/>
          </a:bodyPr>
          <a:lstStyle/>
          <a:p>
            <a:r>
              <a:rPr lang="en-US" sz="2000" dirty="0"/>
              <a:t>Schools often refuse to use the word dyslexia. </a:t>
            </a:r>
          </a:p>
          <a:p>
            <a:r>
              <a:rPr lang="en-US" sz="2000" dirty="0"/>
              <a:t>The federal Office of Special Education and Rehabilitative Services (OSERS) release guidance to state and local educational agencies which clarifies that students with specific learning disabilities such as dyslexia, dyscalculia, and dysgraphia have unique educational needs and that there is nothing in the IDEA that would prohibit the use of the term dyslexia, dyscalculia or dysgraphia in a student’s evaluation, determination of eligibility for special education and related services, in developing a student’s IEP. *</a:t>
            </a:r>
          </a:p>
          <a:p>
            <a:endParaRPr lang="en-US" sz="2000" dirty="0"/>
          </a:p>
          <a:p>
            <a:endParaRPr lang="en-US" sz="2000" dirty="0"/>
          </a:p>
          <a:p>
            <a:r>
              <a:rPr lang="en-US" sz="2000" dirty="0"/>
              <a:t>Caveat: A dyslexia diagnosis alone doesn’t qualify a student for special education services. </a:t>
            </a:r>
          </a:p>
          <a:p>
            <a:endParaRPr lang="en-US" sz="2000" dirty="0"/>
          </a:p>
          <a:p>
            <a:endParaRPr lang="en-US" sz="2000" dirty="0"/>
          </a:p>
          <a:p>
            <a:endParaRPr lang="en-US" sz="2000" dirty="0"/>
          </a:p>
        </p:txBody>
      </p:sp>
    </p:spTree>
    <p:extLst>
      <p:ext uri="{BB962C8B-B14F-4D97-AF65-F5344CB8AC3E}">
        <p14:creationId xmlns:p14="http://schemas.microsoft.com/office/powerpoint/2010/main" val="190639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C56C0C-CFA2-6941-A8D6-572625D8E576}"/>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OSERS guidance on dyslexia </a:t>
            </a:r>
          </a:p>
        </p:txBody>
      </p:sp>
      <p:sp>
        <p:nvSpPr>
          <p:cNvPr id="3" name="Content Placeholder 2">
            <a:extLst>
              <a:ext uri="{FF2B5EF4-FFF2-40B4-BE49-F238E27FC236}">
                <a16:creationId xmlns:a16="http://schemas.microsoft.com/office/drawing/2014/main" id="{E8320F33-BAAE-A541-94B7-ECDEAA610CDE}"/>
              </a:ext>
            </a:extLst>
          </p:cNvPr>
          <p:cNvSpPr>
            <a:spLocks noGrp="1"/>
          </p:cNvSpPr>
          <p:nvPr>
            <p:ph idx="1"/>
          </p:nvPr>
        </p:nvSpPr>
        <p:spPr>
          <a:xfrm>
            <a:off x="4810259" y="649480"/>
            <a:ext cx="6555347" cy="5546047"/>
          </a:xfrm>
        </p:spPr>
        <p:txBody>
          <a:bodyPr anchor="ctr">
            <a:normAutofit/>
          </a:bodyPr>
          <a:lstStyle/>
          <a:p>
            <a:r>
              <a:rPr lang="en-US" sz="2000"/>
              <a:t>Reminds states of the importance of addressing the unique educational needs of children with specific learning disabilities resulting from dyslexia, dyscalculia, and dysgraphia during IEP meetings. </a:t>
            </a:r>
          </a:p>
        </p:txBody>
      </p:sp>
    </p:spTree>
    <p:extLst>
      <p:ext uri="{BB962C8B-B14F-4D97-AF65-F5344CB8AC3E}">
        <p14:creationId xmlns:p14="http://schemas.microsoft.com/office/powerpoint/2010/main" val="17114962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6"/>
              </a:gs>
              <a:gs pos="25000">
                <a:schemeClr val="accent6"/>
              </a:gs>
              <a:gs pos="94000">
                <a:schemeClr val="accent1"/>
              </a:gs>
              <a:gs pos="100000">
                <a:schemeClr val="accent1"/>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5CBDCB0-0C0E-BB42-86C1-467E61157A90}"/>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ESSA and Dyslexia </a:t>
            </a:r>
          </a:p>
        </p:txBody>
      </p:sp>
      <p:sp>
        <p:nvSpPr>
          <p:cNvPr id="3" name="Content Placeholder 2">
            <a:extLst>
              <a:ext uri="{FF2B5EF4-FFF2-40B4-BE49-F238E27FC236}">
                <a16:creationId xmlns:a16="http://schemas.microsoft.com/office/drawing/2014/main" id="{3F73C315-F6DF-D041-A9F4-FA1A42F7B2D5}"/>
              </a:ext>
            </a:extLst>
          </p:cNvPr>
          <p:cNvSpPr>
            <a:spLocks noGrp="1"/>
          </p:cNvSpPr>
          <p:nvPr>
            <p:ph idx="1"/>
          </p:nvPr>
        </p:nvSpPr>
        <p:spPr>
          <a:xfrm>
            <a:off x="1179226" y="3092970"/>
            <a:ext cx="9833548" cy="2693976"/>
          </a:xfrm>
        </p:spPr>
        <p:txBody>
          <a:bodyPr>
            <a:normAutofit/>
          </a:bodyPr>
          <a:lstStyle/>
          <a:p>
            <a:r>
              <a:rPr lang="en-US" sz="2000">
                <a:solidFill>
                  <a:srgbClr val="000000"/>
                </a:solidFill>
              </a:rPr>
              <a:t>The Every Student Succeeds Act, referred to ESSA, is a federal law that went into effect in December of 2015 and directly addresses dyslexia. ESSA places a focus on literacy through new programs. It created the National Center on Improving Literacy. (</a:t>
            </a:r>
            <a:r>
              <a:rPr lang="en-US" sz="2000">
                <a:solidFill>
                  <a:srgbClr val="000000"/>
                </a:solidFill>
                <a:hlinkClick r:id="rId3"/>
              </a:rPr>
              <a:t>https://improving</a:t>
            </a:r>
            <a:r>
              <a:rPr lang="en-US" sz="2000">
                <a:solidFill>
                  <a:srgbClr val="000000"/>
                </a:solidFill>
              </a:rPr>
              <a:t>literacy.org/)</a:t>
            </a:r>
          </a:p>
        </p:txBody>
      </p:sp>
    </p:spTree>
    <p:extLst>
      <p:ext uri="{BB962C8B-B14F-4D97-AF65-F5344CB8AC3E}">
        <p14:creationId xmlns:p14="http://schemas.microsoft.com/office/powerpoint/2010/main" val="2859934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3ED798E-5A0D-E442-84D5-22DA1BA09B24}"/>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Eligibility Requires:</a:t>
            </a:r>
            <a:br>
              <a:rPr lang="en-US" sz="4000">
                <a:solidFill>
                  <a:srgbClr val="FFFFFF"/>
                </a:solidFill>
              </a:rPr>
            </a:br>
            <a:endParaRPr lang="en-US" sz="4000">
              <a:solidFill>
                <a:srgbClr val="FFFFFF"/>
              </a:solidFill>
            </a:endParaRPr>
          </a:p>
        </p:txBody>
      </p:sp>
      <p:sp>
        <p:nvSpPr>
          <p:cNvPr id="3" name="Content Placeholder 2">
            <a:extLst>
              <a:ext uri="{FF2B5EF4-FFF2-40B4-BE49-F238E27FC236}">
                <a16:creationId xmlns:a16="http://schemas.microsoft.com/office/drawing/2014/main" id="{2FFEC3DD-D12B-1148-A4AE-215C905923FD}"/>
              </a:ext>
            </a:extLst>
          </p:cNvPr>
          <p:cNvSpPr>
            <a:spLocks noGrp="1"/>
          </p:cNvSpPr>
          <p:nvPr>
            <p:ph idx="1"/>
          </p:nvPr>
        </p:nvSpPr>
        <p:spPr>
          <a:xfrm>
            <a:off x="1179226" y="3092970"/>
            <a:ext cx="9833548" cy="2693976"/>
          </a:xfrm>
        </p:spPr>
        <p:txBody>
          <a:bodyPr>
            <a:normAutofit/>
          </a:bodyPr>
          <a:lstStyle/>
          <a:p>
            <a:pPr marL="0" indent="0">
              <a:buNone/>
            </a:pPr>
            <a:r>
              <a:rPr lang="en-US" sz="2000">
                <a:solidFill>
                  <a:srgbClr val="000000"/>
                </a:solidFill>
              </a:rPr>
              <a:t>1.Physical or mental impairment-listing “specific learning disabilities” as one of the examples.</a:t>
            </a:r>
          </a:p>
          <a:p>
            <a:pPr marL="0" indent="0">
              <a:buNone/>
            </a:pPr>
            <a:r>
              <a:rPr lang="en-US" sz="2000">
                <a:solidFill>
                  <a:srgbClr val="000000"/>
                </a:solidFill>
              </a:rPr>
              <a:t>2. Substantially limiting –determined without mitigating measures, such as assistive technology, learned behavioral of adaptive neurological modifications, and reasonable accommodations or auxiliary aids/services. </a:t>
            </a:r>
          </a:p>
          <a:p>
            <a:pPr marL="0" indent="0">
              <a:buNone/>
            </a:pPr>
            <a:r>
              <a:rPr lang="en-US" sz="2000">
                <a:solidFill>
                  <a:srgbClr val="000000"/>
                </a:solidFill>
              </a:rPr>
              <a:t>3. A major life activity-listing reading among the examples as a result of the ADAA.</a:t>
            </a:r>
          </a:p>
        </p:txBody>
      </p:sp>
    </p:spTree>
    <p:extLst>
      <p:ext uri="{BB962C8B-B14F-4D97-AF65-F5344CB8AC3E}">
        <p14:creationId xmlns:p14="http://schemas.microsoft.com/office/powerpoint/2010/main" val="2695862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944C639-DF31-7E40-AE34-7ABE84BBCBCA}"/>
              </a:ext>
            </a:extLst>
          </p:cNvPr>
          <p:cNvSpPr>
            <a:spLocks noGrp="1"/>
          </p:cNvSpPr>
          <p:nvPr>
            <p:ph type="title"/>
          </p:nvPr>
        </p:nvSpPr>
        <p:spPr>
          <a:xfrm>
            <a:off x="1285240" y="1050595"/>
            <a:ext cx="8074815" cy="1618489"/>
          </a:xfrm>
        </p:spPr>
        <p:txBody>
          <a:bodyPr anchor="ctr">
            <a:normAutofit/>
          </a:bodyPr>
          <a:lstStyle/>
          <a:p>
            <a:r>
              <a:rPr lang="en-US" sz="5000"/>
              <a:t>The purpose of special education under the IDEA</a:t>
            </a:r>
          </a:p>
        </p:txBody>
      </p:sp>
      <p:sp>
        <p:nvSpPr>
          <p:cNvPr id="3" name="Content Placeholder 2">
            <a:extLst>
              <a:ext uri="{FF2B5EF4-FFF2-40B4-BE49-F238E27FC236}">
                <a16:creationId xmlns:a16="http://schemas.microsoft.com/office/drawing/2014/main" id="{6AD10943-84B3-8548-ABAD-B309DB8A9A60}"/>
              </a:ext>
            </a:extLst>
          </p:cNvPr>
          <p:cNvSpPr>
            <a:spLocks noGrp="1"/>
          </p:cNvSpPr>
          <p:nvPr>
            <p:ph idx="1"/>
          </p:nvPr>
        </p:nvSpPr>
        <p:spPr>
          <a:xfrm>
            <a:off x="1285240" y="2969469"/>
            <a:ext cx="8074815" cy="2800395"/>
          </a:xfrm>
        </p:spPr>
        <p:txBody>
          <a:bodyPr anchor="t">
            <a:normAutofit/>
          </a:bodyPr>
          <a:lstStyle/>
          <a:p>
            <a:r>
              <a:rPr lang="en-US" sz="2400"/>
              <a:t>It is the school district’s responsibility to ensure that all children with disabilities have available to them a free, appropriate, public education (FAPE) that emphasizes special education and related services designed to meet their unique needs and prepare them for further education, employment, and independent living. </a:t>
            </a:r>
          </a:p>
        </p:txBody>
      </p:sp>
    </p:spTree>
    <p:extLst>
      <p:ext uri="{BB962C8B-B14F-4D97-AF65-F5344CB8AC3E}">
        <p14:creationId xmlns:p14="http://schemas.microsoft.com/office/powerpoint/2010/main" val="4249943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1311</Words>
  <Application>Microsoft Macintosh PowerPoint</Application>
  <PresentationFormat>Widescreen</PresentationFormat>
  <Paragraphs>126</Paragraphs>
  <Slides>25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Advocacy for Students with Dyslexia </vt:lpstr>
      <vt:lpstr>   Legal Disclaimer</vt:lpstr>
      <vt:lpstr>IDEA and Illinois State Law </vt:lpstr>
      <vt:lpstr>Early identification and Evaluations </vt:lpstr>
      <vt:lpstr>What’s in a name</vt:lpstr>
      <vt:lpstr>OSERS guidance on dyslexia </vt:lpstr>
      <vt:lpstr>ESSA and Dyslexia </vt:lpstr>
      <vt:lpstr>Eligibility Requires: </vt:lpstr>
      <vt:lpstr>The purpose of special education under the IDEA</vt:lpstr>
      <vt:lpstr>Myths</vt:lpstr>
      <vt:lpstr>Research based interventions </vt:lpstr>
      <vt:lpstr>Instruction </vt:lpstr>
      <vt:lpstr> Methodology</vt:lpstr>
      <vt:lpstr>IEP meetings </vt:lpstr>
      <vt:lpstr>IEP meetings </vt:lpstr>
      <vt:lpstr>IEP goals </vt:lpstr>
      <vt:lpstr>IEP Goals </vt:lpstr>
      <vt:lpstr>Goals are the cornerstone of every IEP</vt:lpstr>
      <vt:lpstr>Free, Appropriate, Public Education</vt:lpstr>
      <vt:lpstr>Accommodations for students with dyslexia </vt:lpstr>
      <vt:lpstr>Stay informed</vt:lpstr>
      <vt:lpstr>Advocacy </vt:lpstr>
      <vt:lpstr>Selected Resources </vt:lpstr>
      <vt:lpstr>Follow up </vt:lpstr>
      <vt:lpstr>Contact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Advocacy for Students with Dyslexia </dc:title>
  <dc:creator>Micki Moran</dc:creator>
  <cp:lastModifiedBy>Micki Moran</cp:lastModifiedBy>
  <cp:revision>1</cp:revision>
  <dcterms:created xsi:type="dcterms:W3CDTF">2020-12-09T13:31:25Z</dcterms:created>
  <dcterms:modified xsi:type="dcterms:W3CDTF">2020-12-09T13:31:34Z</dcterms:modified>
</cp:coreProperties>
</file>